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97" r:id="rId3"/>
    <p:sldId id="303" r:id="rId4"/>
    <p:sldId id="257" r:id="rId5"/>
    <p:sldId id="258" r:id="rId6"/>
    <p:sldId id="282" r:id="rId7"/>
    <p:sldId id="260" r:id="rId8"/>
    <p:sldId id="288" r:id="rId9"/>
    <p:sldId id="262" r:id="rId10"/>
    <p:sldId id="309" r:id="rId11"/>
    <p:sldId id="314" r:id="rId12"/>
    <p:sldId id="279" r:id="rId13"/>
    <p:sldId id="281" r:id="rId14"/>
    <p:sldId id="304" r:id="rId15"/>
    <p:sldId id="289" r:id="rId16"/>
    <p:sldId id="310" r:id="rId17"/>
    <p:sldId id="311" r:id="rId18"/>
    <p:sldId id="295" r:id="rId19"/>
    <p:sldId id="296" r:id="rId20"/>
    <p:sldId id="315" r:id="rId21"/>
    <p:sldId id="283" r:id="rId22"/>
    <p:sldId id="268" r:id="rId23"/>
    <p:sldId id="270" r:id="rId24"/>
    <p:sldId id="292" r:id="rId25"/>
    <p:sldId id="293" r:id="rId26"/>
    <p:sldId id="307" r:id="rId27"/>
    <p:sldId id="306" r:id="rId28"/>
    <p:sldId id="308" r:id="rId29"/>
    <p:sldId id="299" r:id="rId30"/>
    <p:sldId id="285" r:id="rId31"/>
    <p:sldId id="312" r:id="rId32"/>
    <p:sldId id="31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33" autoAdjust="0"/>
    <p:restoredTop sz="86410" autoAdjust="0"/>
  </p:normalViewPr>
  <p:slideViewPr>
    <p:cSldViewPr snapToGrid="0" snapToObjects="1">
      <p:cViewPr varScale="1">
        <p:scale>
          <a:sx n="145" d="100"/>
          <a:sy n="145" d="100"/>
        </p:scale>
        <p:origin x="-1032" y="-112"/>
      </p:cViewPr>
      <p:guideLst>
        <p:guide orient="horz" pos="2160"/>
        <p:guide pos="2880"/>
      </p:guideLst>
    </p:cSldViewPr>
  </p:slideViewPr>
  <p:outlineViewPr>
    <p:cViewPr>
      <p:scale>
        <a:sx n="33" d="100"/>
        <a:sy n="33" d="100"/>
      </p:scale>
      <p:origin x="0" y="3115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A90D1E-2DB2-9845-BF4B-F1B198A24B27}" type="datetimeFigureOut">
              <a:rPr lang="en-US" smtClean="0"/>
              <a:t>9/05/15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6638BF-99B2-6A44-BB09-A611EC392172}" type="slidenum">
              <a:rPr lang="en-US" smtClean="0"/>
              <a:t>‹#›</a:t>
            </a:fld>
            <a:endParaRPr lang="en-US"/>
          </a:p>
        </p:txBody>
      </p:sp>
    </p:spTree>
    <p:extLst>
      <p:ext uri="{BB962C8B-B14F-4D97-AF65-F5344CB8AC3E}">
        <p14:creationId xmlns:p14="http://schemas.microsoft.com/office/powerpoint/2010/main" val="1716649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9/05/15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459010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9/05/15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73757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9/05/15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840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9/05/15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413520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E363A506-0A56-7C48-9522-DDC70A9848E5}" type="datetimeFigureOut">
              <a:rPr lang="en-US" smtClean="0"/>
              <a:t>9/05/15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32647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363A506-0A56-7C48-9522-DDC70A9848E5}" type="datetimeFigureOut">
              <a:rPr lang="en-US" smtClean="0"/>
              <a:t>9/05/15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646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E363A506-0A56-7C48-9522-DDC70A9848E5}" type="datetimeFigureOut">
              <a:rPr lang="en-US" smtClean="0"/>
              <a:t>9/05/15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00651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363A506-0A56-7C48-9522-DDC70A9848E5}" type="datetimeFigureOut">
              <a:rPr lang="en-US" smtClean="0"/>
              <a:t>9/05/15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17776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3A506-0A56-7C48-9522-DDC70A9848E5}" type="datetimeFigureOut">
              <a:rPr lang="en-US" smtClean="0"/>
              <a:t>9/05/15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57765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9/05/15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802778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9/05/15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26649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3A506-0A56-7C48-9522-DDC70A9848E5}" type="datetimeFigureOut">
              <a:rPr lang="en-US" smtClean="0"/>
              <a:t>9/05/15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97C0A-1CC6-0248-B1AF-C27D19ABABAB}" type="slidenum">
              <a:rPr lang="en-US" smtClean="0"/>
              <a:t>‹#›</a:t>
            </a:fld>
            <a:endParaRPr lang="en-US"/>
          </a:p>
        </p:txBody>
      </p:sp>
    </p:spTree>
    <p:extLst>
      <p:ext uri="{BB962C8B-B14F-4D97-AF65-F5344CB8AC3E}">
        <p14:creationId xmlns:p14="http://schemas.microsoft.com/office/powerpoint/2010/main" val="4135487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kern="1200">
          <a:solidFill>
            <a:schemeClr val="accent6">
              <a:lumMod val="50000"/>
            </a:schemeClr>
          </a:solidFill>
          <a:latin typeface="Powderfinger Type"/>
          <a:ea typeface="+mj-ea"/>
          <a:cs typeface="Powderfinger Type"/>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ECDSA P-256 support in DNSSEC-validating Resolvers</a:t>
            </a:r>
            <a:endParaRPr lang="en-US" dirty="0"/>
          </a:p>
        </p:txBody>
      </p:sp>
      <p:sp>
        <p:nvSpPr>
          <p:cNvPr id="3" name="Subtitle 2"/>
          <p:cNvSpPr>
            <a:spLocks noGrp="1"/>
          </p:cNvSpPr>
          <p:nvPr>
            <p:ph type="subTitle" idx="1"/>
          </p:nvPr>
        </p:nvSpPr>
        <p:spPr>
          <a:xfrm>
            <a:off x="2460112" y="4762500"/>
            <a:ext cx="6400800" cy="1752600"/>
          </a:xfrm>
        </p:spPr>
        <p:txBody>
          <a:bodyPr>
            <a:normAutofit/>
          </a:bodyPr>
          <a:lstStyle/>
          <a:p>
            <a:pPr algn="r"/>
            <a:r>
              <a:rPr lang="en-US" sz="1600" dirty="0" smtClean="0">
                <a:latin typeface="AhnbergHand"/>
                <a:cs typeface="AhnbergHand"/>
              </a:rPr>
              <a:t>Geoff Huston, George </a:t>
            </a:r>
            <a:r>
              <a:rPr lang="en-US" sz="1600" dirty="0" err="1" smtClean="0">
                <a:latin typeface="AhnbergHand"/>
                <a:cs typeface="AhnbergHand"/>
              </a:rPr>
              <a:t>Michaelson</a:t>
            </a:r>
            <a:endParaRPr lang="en-US" sz="1600" dirty="0" smtClean="0">
              <a:latin typeface="AhnbergHand"/>
              <a:cs typeface="AhnbergHand"/>
            </a:endParaRPr>
          </a:p>
          <a:p>
            <a:pPr algn="r"/>
            <a:r>
              <a:rPr lang="en-US" sz="1600" dirty="0" smtClean="0">
                <a:latin typeface="AhnbergHand"/>
                <a:cs typeface="AhnbergHand"/>
              </a:rPr>
              <a:t>APNIC Labs, </a:t>
            </a:r>
            <a:r>
              <a:rPr lang="en-US" sz="1600" dirty="0" smtClean="0">
                <a:latin typeface="AhnbergHand"/>
                <a:cs typeface="AhnbergHand"/>
              </a:rPr>
              <a:t>May 2015</a:t>
            </a:r>
            <a:endParaRPr lang="en-US" sz="1600" dirty="0">
              <a:latin typeface="AhnbergHand"/>
              <a:cs typeface="AhnbergHand"/>
            </a:endParaRPr>
          </a:p>
        </p:txBody>
      </p:sp>
    </p:spTree>
    <p:extLst>
      <p:ext uri="{BB962C8B-B14F-4D97-AF65-F5344CB8AC3E}">
        <p14:creationId xmlns:p14="http://schemas.microsoft.com/office/powerpoint/2010/main" val="10752025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DNS Mess!</a:t>
            </a:r>
            <a:endParaRPr lang="en-US" dirty="0"/>
          </a:p>
        </p:txBody>
      </p:sp>
      <p:sp>
        <p:nvSpPr>
          <p:cNvPr id="3" name="Content Placeholder 2"/>
          <p:cNvSpPr>
            <a:spLocks noGrp="1"/>
          </p:cNvSpPr>
          <p:nvPr>
            <p:ph idx="1"/>
          </p:nvPr>
        </p:nvSpPr>
        <p:spPr/>
        <p:txBody>
          <a:bodyPr/>
          <a:lstStyle/>
          <a:p>
            <a:pPr marL="0" indent="0">
              <a:buNone/>
            </a:pPr>
            <a:r>
              <a:rPr lang="en-US" dirty="0" smtClean="0"/>
              <a:t>Queries for a single badly signed (RSA) name:</a:t>
            </a:r>
          </a:p>
          <a:p>
            <a:pPr marL="0" indent="0">
              <a:buNone/>
            </a:pPr>
            <a:endParaRPr lang="en-US" sz="1600" dirty="0" smtClean="0">
              <a:latin typeface="Lucida Console"/>
              <a:cs typeface="Lucida Console"/>
            </a:endParaRPr>
          </a:p>
          <a:p>
            <a:pPr marL="0" indent="0">
              <a:buNone/>
            </a:pPr>
            <a:r>
              <a:rPr lang="en-US" sz="1600" dirty="0" smtClean="0">
                <a:latin typeface="Lucida Console"/>
                <a:cs typeface="Lucida Console"/>
              </a:rPr>
              <a:t>Resolver		Queries</a:t>
            </a:r>
          </a:p>
          <a:p>
            <a:pPr marL="0" indent="0">
              <a:buNone/>
            </a:pPr>
            <a:r>
              <a:rPr lang="en-US" sz="1600" dirty="0" smtClean="0">
                <a:latin typeface="Lucida Console"/>
                <a:cs typeface="Lucida Console"/>
              </a:rPr>
              <a:t>200.55.224.68:	A</a:t>
            </a:r>
            <a:r>
              <a:rPr lang="en-US" sz="1600" dirty="0">
                <a:latin typeface="Lucida Console"/>
                <a:cs typeface="Lucida Console"/>
              </a:rPr>
              <a:t>#,K#,D# </a:t>
            </a:r>
            <a:endParaRPr lang="en-US" sz="1600" dirty="0" smtClean="0">
              <a:latin typeface="Lucida Console"/>
              <a:cs typeface="Lucida Console"/>
            </a:endParaRPr>
          </a:p>
          <a:p>
            <a:pPr marL="0" indent="0">
              <a:buNone/>
            </a:pPr>
            <a:r>
              <a:rPr lang="en-US" sz="1600" dirty="0" smtClean="0">
                <a:latin typeface="Lucida Console"/>
                <a:cs typeface="Lucida Console"/>
              </a:rPr>
              <a:t>74.125.19.147:	A</a:t>
            </a:r>
            <a:r>
              <a:rPr lang="en-US" sz="1600" dirty="0">
                <a:latin typeface="Lucida Console"/>
                <a:cs typeface="Lucida Console"/>
              </a:rPr>
              <a:t>#,D#,K#,D#,D# </a:t>
            </a:r>
            <a:endParaRPr lang="en-US" sz="1600" dirty="0" smtClean="0">
              <a:latin typeface="Lucida Console"/>
              <a:cs typeface="Lucida Console"/>
            </a:endParaRPr>
          </a:p>
          <a:p>
            <a:pPr marL="0" indent="0">
              <a:buNone/>
            </a:pPr>
            <a:r>
              <a:rPr lang="en-US" sz="1600" dirty="0" smtClean="0">
                <a:latin typeface="Lucida Console"/>
                <a:cs typeface="Lucida Console"/>
              </a:rPr>
              <a:t>74.125.19.145:	K</a:t>
            </a:r>
            <a:r>
              <a:rPr lang="en-US" sz="1600" dirty="0">
                <a:latin typeface="Lucida Console"/>
                <a:cs typeface="Lucida Console"/>
              </a:rPr>
              <a:t>#,K# </a:t>
            </a:r>
            <a:endParaRPr lang="en-US" sz="1600" dirty="0" smtClean="0">
              <a:latin typeface="Lucida Console"/>
              <a:cs typeface="Lucida Console"/>
            </a:endParaRPr>
          </a:p>
          <a:p>
            <a:pPr marL="0" indent="0">
              <a:buNone/>
            </a:pPr>
            <a:r>
              <a:rPr lang="en-US" sz="1600" dirty="0" smtClean="0">
                <a:latin typeface="Lucida Console"/>
                <a:cs typeface="Lucida Console"/>
              </a:rPr>
              <a:t>200.55.224.67:	A</a:t>
            </a:r>
            <a:r>
              <a:rPr lang="en-US" sz="1600" dirty="0">
                <a:latin typeface="Lucida Console"/>
                <a:cs typeface="Lucida Console"/>
              </a:rPr>
              <a:t>#,A#,A,K#,K#,D# </a:t>
            </a:r>
            <a:endParaRPr lang="en-US" sz="1600" dirty="0" smtClean="0">
              <a:latin typeface="Lucida Console"/>
              <a:cs typeface="Lucida Console"/>
            </a:endParaRPr>
          </a:p>
          <a:p>
            <a:pPr marL="0" indent="0">
              <a:buNone/>
            </a:pPr>
            <a:r>
              <a:rPr lang="en-US" sz="1600" dirty="0" smtClean="0">
                <a:latin typeface="Lucida Console"/>
                <a:cs typeface="Lucida Console"/>
              </a:rPr>
              <a:t>74.125.19.148:	D#</a:t>
            </a:r>
          </a:p>
        </p:txBody>
      </p:sp>
      <p:sp>
        <p:nvSpPr>
          <p:cNvPr id="4" name="TextBox 3"/>
          <p:cNvSpPr txBox="1"/>
          <p:nvPr/>
        </p:nvSpPr>
        <p:spPr>
          <a:xfrm>
            <a:off x="5591277" y="2982625"/>
            <a:ext cx="2819688" cy="307777"/>
          </a:xfrm>
          <a:prstGeom prst="rect">
            <a:avLst/>
          </a:prstGeom>
          <a:noFill/>
        </p:spPr>
        <p:txBody>
          <a:bodyPr wrap="none" rtlCol="0">
            <a:spAutoFit/>
          </a:bodyPr>
          <a:lstStyle/>
          <a:p>
            <a:r>
              <a:rPr lang="en-US" sz="1400" dirty="0" smtClean="0">
                <a:latin typeface="AhnbergHand"/>
                <a:cs typeface="AhnbergHand"/>
              </a:rPr>
              <a:t>Queries to ISP resolver set</a:t>
            </a:r>
            <a:endParaRPr lang="en-US" sz="1400" dirty="0">
              <a:latin typeface="AhnbergHand"/>
              <a:cs typeface="AhnbergHand"/>
            </a:endParaRPr>
          </a:p>
        </p:txBody>
      </p:sp>
      <p:sp>
        <p:nvSpPr>
          <p:cNvPr id="5" name="Freeform 4"/>
          <p:cNvSpPr/>
          <p:nvPr/>
        </p:nvSpPr>
        <p:spPr>
          <a:xfrm>
            <a:off x="3638412" y="2711416"/>
            <a:ext cx="1935170" cy="282265"/>
          </a:xfrm>
          <a:custGeom>
            <a:avLst/>
            <a:gdLst>
              <a:gd name="connsiteX0" fmla="*/ 1935170 w 1935170"/>
              <a:gd name="connsiteY0" fmla="*/ 282265 h 282265"/>
              <a:gd name="connsiteX1" fmla="*/ 1189338 w 1935170"/>
              <a:gd name="connsiteY1" fmla="*/ 70591 h 282265"/>
              <a:gd name="connsiteX2" fmla="*/ 50432 w 1935170"/>
              <a:gd name="connsiteY2" fmla="*/ 100830 h 282265"/>
              <a:gd name="connsiteX3" fmla="*/ 221772 w 1935170"/>
              <a:gd name="connsiteY3" fmla="*/ 33 h 282265"/>
              <a:gd name="connsiteX4" fmla="*/ 38 w 1935170"/>
              <a:gd name="connsiteY4" fmla="*/ 90750 h 282265"/>
              <a:gd name="connsiteX5" fmla="*/ 241930 w 1935170"/>
              <a:gd name="connsiteY5" fmla="*/ 181468 h 28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5170" h="282265">
                <a:moveTo>
                  <a:pt x="1935170" y="282265"/>
                </a:moveTo>
                <a:cubicBezTo>
                  <a:pt x="1719315" y="191547"/>
                  <a:pt x="1503461" y="100830"/>
                  <a:pt x="1189338" y="70591"/>
                </a:cubicBezTo>
                <a:cubicBezTo>
                  <a:pt x="875215" y="40352"/>
                  <a:pt x="211693" y="112590"/>
                  <a:pt x="50432" y="100830"/>
                </a:cubicBezTo>
                <a:cubicBezTo>
                  <a:pt x="-110829" y="89070"/>
                  <a:pt x="230171" y="1713"/>
                  <a:pt x="221772" y="33"/>
                </a:cubicBezTo>
                <a:cubicBezTo>
                  <a:pt x="213373" y="-1647"/>
                  <a:pt x="-3322" y="60511"/>
                  <a:pt x="38" y="90750"/>
                </a:cubicBezTo>
                <a:cubicBezTo>
                  <a:pt x="3398" y="120989"/>
                  <a:pt x="241930" y="181468"/>
                  <a:pt x="241930" y="181468"/>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4611566" y="3225515"/>
            <a:ext cx="1082961" cy="715662"/>
          </a:xfrm>
          <a:custGeom>
            <a:avLst/>
            <a:gdLst>
              <a:gd name="connsiteX0" fmla="*/ 1082961 w 1082961"/>
              <a:gd name="connsiteY0" fmla="*/ 0 h 715662"/>
              <a:gd name="connsiteX1" fmla="*/ 720124 w 1082961"/>
              <a:gd name="connsiteY1" fmla="*/ 503987 h 715662"/>
              <a:gd name="connsiteX2" fmla="*/ 14608 w 1082961"/>
              <a:gd name="connsiteY2" fmla="*/ 624944 h 715662"/>
              <a:gd name="connsiteX3" fmla="*/ 226263 w 1082961"/>
              <a:gd name="connsiteY3" fmla="*/ 544306 h 715662"/>
              <a:gd name="connsiteX4" fmla="*/ 24686 w 1082961"/>
              <a:gd name="connsiteY4" fmla="*/ 635024 h 715662"/>
              <a:gd name="connsiteX5" fmla="*/ 165790 w 1082961"/>
              <a:gd name="connsiteY5" fmla="*/ 715662 h 71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961" h="715662">
                <a:moveTo>
                  <a:pt x="1082961" y="0"/>
                </a:moveTo>
                <a:cubicBezTo>
                  <a:pt x="990572" y="199915"/>
                  <a:pt x="898183" y="399830"/>
                  <a:pt x="720124" y="503987"/>
                </a:cubicBezTo>
                <a:cubicBezTo>
                  <a:pt x="542065" y="608144"/>
                  <a:pt x="96918" y="618224"/>
                  <a:pt x="14608" y="624944"/>
                </a:cubicBezTo>
                <a:cubicBezTo>
                  <a:pt x="-67702" y="631664"/>
                  <a:pt x="224583" y="542626"/>
                  <a:pt x="226263" y="544306"/>
                </a:cubicBezTo>
                <a:cubicBezTo>
                  <a:pt x="227943" y="545986"/>
                  <a:pt x="34765" y="606465"/>
                  <a:pt x="24686" y="635024"/>
                </a:cubicBezTo>
                <a:cubicBezTo>
                  <a:pt x="14607" y="663583"/>
                  <a:pt x="165790" y="715662"/>
                  <a:pt x="165790" y="715662"/>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5694527" y="4043574"/>
            <a:ext cx="3058831" cy="307777"/>
          </a:xfrm>
          <a:prstGeom prst="rect">
            <a:avLst/>
          </a:prstGeom>
          <a:noFill/>
        </p:spPr>
        <p:txBody>
          <a:bodyPr wrap="none" rtlCol="0">
            <a:spAutoFit/>
          </a:bodyPr>
          <a:lstStyle/>
          <a:p>
            <a:r>
              <a:rPr lang="en-US" sz="1400" dirty="0" smtClean="0">
                <a:latin typeface="AhnbergHand"/>
                <a:cs typeface="AhnbergHand"/>
              </a:rPr>
              <a:t>Google PDNS Slave Resolvers</a:t>
            </a:r>
            <a:endParaRPr lang="en-US" sz="1400" dirty="0">
              <a:latin typeface="AhnbergHand"/>
              <a:cs typeface="AhnbergHand"/>
            </a:endParaRPr>
          </a:p>
        </p:txBody>
      </p:sp>
      <p:sp>
        <p:nvSpPr>
          <p:cNvPr id="8" name="Freeform 7"/>
          <p:cNvSpPr/>
          <p:nvPr/>
        </p:nvSpPr>
        <p:spPr>
          <a:xfrm>
            <a:off x="4277605" y="3128202"/>
            <a:ext cx="1374565" cy="980920"/>
          </a:xfrm>
          <a:custGeom>
            <a:avLst/>
            <a:gdLst>
              <a:gd name="connsiteX0" fmla="*/ 1370122 w 1374565"/>
              <a:gd name="connsiteY0" fmla="*/ 980920 h 980920"/>
              <a:gd name="connsiteX1" fmla="*/ 1266873 w 1374565"/>
              <a:gd name="connsiteY1" fmla="*/ 764107 h 980920"/>
              <a:gd name="connsiteX2" fmla="*/ 647378 w 1374565"/>
              <a:gd name="connsiteY2" fmla="*/ 154965 h 980920"/>
              <a:gd name="connsiteX3" fmla="*/ 7233 w 1374565"/>
              <a:gd name="connsiteY3" fmla="*/ 62046 h 980920"/>
              <a:gd name="connsiteX4" fmla="*/ 286006 w 1374565"/>
              <a:gd name="connsiteY4" fmla="*/ 99 h 980920"/>
              <a:gd name="connsiteX5" fmla="*/ 27883 w 1374565"/>
              <a:gd name="connsiteY5" fmla="*/ 51721 h 980920"/>
              <a:gd name="connsiteX6" fmla="*/ 213732 w 1374565"/>
              <a:gd name="connsiteY6" fmla="*/ 196263 h 98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565" h="980920">
                <a:moveTo>
                  <a:pt x="1370122" y="980920"/>
                </a:moveTo>
                <a:cubicBezTo>
                  <a:pt x="1378726" y="941343"/>
                  <a:pt x="1387330" y="901766"/>
                  <a:pt x="1266873" y="764107"/>
                </a:cubicBezTo>
                <a:cubicBezTo>
                  <a:pt x="1146416" y="626448"/>
                  <a:pt x="857318" y="271975"/>
                  <a:pt x="647378" y="154965"/>
                </a:cubicBezTo>
                <a:cubicBezTo>
                  <a:pt x="437438" y="37955"/>
                  <a:pt x="67462" y="87857"/>
                  <a:pt x="7233" y="62046"/>
                </a:cubicBezTo>
                <a:cubicBezTo>
                  <a:pt x="-52996" y="36235"/>
                  <a:pt x="282564" y="1820"/>
                  <a:pt x="286006" y="99"/>
                </a:cubicBezTo>
                <a:cubicBezTo>
                  <a:pt x="289448" y="-1622"/>
                  <a:pt x="39929" y="19027"/>
                  <a:pt x="27883" y="51721"/>
                </a:cubicBezTo>
                <a:cubicBezTo>
                  <a:pt x="15837" y="84415"/>
                  <a:pt x="114784" y="140339"/>
                  <a:pt x="213732" y="19626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50281" y="3417198"/>
            <a:ext cx="2322570" cy="836466"/>
          </a:xfrm>
          <a:custGeom>
            <a:avLst/>
            <a:gdLst>
              <a:gd name="connsiteX0" fmla="*/ 2322570 w 2322570"/>
              <a:gd name="connsiteY0" fmla="*/ 836466 h 836466"/>
              <a:gd name="connsiteX1" fmla="*/ 1248779 w 2322570"/>
              <a:gd name="connsiteY1" fmla="*/ 124080 h 836466"/>
              <a:gd name="connsiteX2" fmla="*/ 40765 w 2322570"/>
              <a:gd name="connsiteY2" fmla="*/ 62134 h 836466"/>
              <a:gd name="connsiteX3" fmla="*/ 267913 w 2322570"/>
              <a:gd name="connsiteY3" fmla="*/ 187 h 836466"/>
              <a:gd name="connsiteX4" fmla="*/ 102714 w 2322570"/>
              <a:gd name="connsiteY4" fmla="*/ 82782 h 836466"/>
              <a:gd name="connsiteX5" fmla="*/ 226613 w 2322570"/>
              <a:gd name="connsiteY5" fmla="*/ 134405 h 8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570" h="836466">
                <a:moveTo>
                  <a:pt x="2322570" y="836466"/>
                </a:moveTo>
                <a:cubicBezTo>
                  <a:pt x="1975825" y="544800"/>
                  <a:pt x="1629080" y="253135"/>
                  <a:pt x="1248779" y="124080"/>
                </a:cubicBezTo>
                <a:cubicBezTo>
                  <a:pt x="868478" y="-4975"/>
                  <a:pt x="204243" y="82783"/>
                  <a:pt x="40765" y="62134"/>
                </a:cubicBezTo>
                <a:cubicBezTo>
                  <a:pt x="-122713" y="41485"/>
                  <a:pt x="257588" y="-3254"/>
                  <a:pt x="267913" y="187"/>
                </a:cubicBezTo>
                <a:cubicBezTo>
                  <a:pt x="278238" y="3628"/>
                  <a:pt x="109597" y="60412"/>
                  <a:pt x="102714" y="82782"/>
                </a:cubicBezTo>
                <a:cubicBezTo>
                  <a:pt x="95831" y="105152"/>
                  <a:pt x="226613" y="134405"/>
                  <a:pt x="226613" y="13440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060694" y="4056979"/>
            <a:ext cx="2722482" cy="217333"/>
          </a:xfrm>
          <a:custGeom>
            <a:avLst/>
            <a:gdLst>
              <a:gd name="connsiteX0" fmla="*/ 2722482 w 2722482"/>
              <a:gd name="connsiteY0" fmla="*/ 217333 h 217333"/>
              <a:gd name="connsiteX1" fmla="*/ 1669341 w 2722482"/>
              <a:gd name="connsiteY1" fmla="*/ 134738 h 217333"/>
              <a:gd name="connsiteX2" fmla="*/ 68980 w 2722482"/>
              <a:gd name="connsiteY2" fmla="*/ 52143 h 217333"/>
              <a:gd name="connsiteX3" fmla="*/ 265153 w 2722482"/>
              <a:gd name="connsiteY3" fmla="*/ 520 h 217333"/>
              <a:gd name="connsiteX4" fmla="*/ 27680 w 2722482"/>
              <a:gd name="connsiteY4" fmla="*/ 83116 h 217333"/>
              <a:gd name="connsiteX5" fmla="*/ 182554 w 2722482"/>
              <a:gd name="connsiteY5" fmla="*/ 176036 h 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482" h="217333">
                <a:moveTo>
                  <a:pt x="2722482" y="217333"/>
                </a:moveTo>
                <a:cubicBezTo>
                  <a:pt x="2417036" y="189801"/>
                  <a:pt x="2111591" y="162270"/>
                  <a:pt x="1669341" y="134738"/>
                </a:cubicBezTo>
                <a:cubicBezTo>
                  <a:pt x="1227091" y="107206"/>
                  <a:pt x="303011" y="74513"/>
                  <a:pt x="68980" y="52143"/>
                </a:cubicBezTo>
                <a:cubicBezTo>
                  <a:pt x="-165051" y="29773"/>
                  <a:pt x="272036" y="-4642"/>
                  <a:pt x="265153" y="520"/>
                </a:cubicBezTo>
                <a:cubicBezTo>
                  <a:pt x="258270" y="5682"/>
                  <a:pt x="41447" y="53863"/>
                  <a:pt x="27680" y="83116"/>
                </a:cubicBezTo>
                <a:cubicBezTo>
                  <a:pt x="13913" y="112369"/>
                  <a:pt x="182554" y="176036"/>
                  <a:pt x="182554" y="17603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555517" y="4937423"/>
            <a:ext cx="3082895" cy="369332"/>
          </a:xfrm>
          <a:prstGeom prst="rect">
            <a:avLst/>
          </a:prstGeom>
          <a:noFill/>
        </p:spPr>
        <p:txBody>
          <a:bodyPr wrap="none" rtlCol="0">
            <a:spAutoFit/>
          </a:bodyPr>
          <a:lstStyle/>
          <a:p>
            <a:r>
              <a:rPr lang="en-US" dirty="0" smtClean="0"/>
              <a:t>#: EDNS(0), DNSSEC OK flag set</a:t>
            </a:r>
            <a:endParaRPr lang="en-US" dirty="0"/>
          </a:p>
        </p:txBody>
      </p:sp>
      <p:sp>
        <p:nvSpPr>
          <p:cNvPr id="12" name="Freeform 11"/>
          <p:cNvSpPr/>
          <p:nvPr/>
        </p:nvSpPr>
        <p:spPr>
          <a:xfrm>
            <a:off x="2911098" y="3524989"/>
            <a:ext cx="526473" cy="460239"/>
          </a:xfrm>
          <a:custGeom>
            <a:avLst/>
            <a:gdLst>
              <a:gd name="connsiteX0" fmla="*/ 134751 w 526473"/>
              <a:gd name="connsiteY0" fmla="*/ 387968 h 460239"/>
              <a:gd name="connsiteX1" fmla="*/ 475473 w 526473"/>
              <a:gd name="connsiteY1" fmla="*/ 418942 h 460239"/>
              <a:gd name="connsiteX2" fmla="*/ 496123 w 526473"/>
              <a:gd name="connsiteY2" fmla="*/ 140182 h 460239"/>
              <a:gd name="connsiteX3" fmla="*/ 196700 w 526473"/>
              <a:gd name="connsiteY3" fmla="*/ 5965 h 460239"/>
              <a:gd name="connsiteX4" fmla="*/ 527 w 526473"/>
              <a:gd name="connsiteY4" fmla="*/ 326022 h 460239"/>
              <a:gd name="connsiteX5" fmla="*/ 134751 w 526473"/>
              <a:gd name="connsiteY5" fmla="*/ 460239 h 46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473" h="460239">
                <a:moveTo>
                  <a:pt x="134751" y="387968"/>
                </a:moveTo>
                <a:cubicBezTo>
                  <a:pt x="274997" y="424104"/>
                  <a:pt x="415244" y="460240"/>
                  <a:pt x="475473" y="418942"/>
                </a:cubicBezTo>
                <a:cubicBezTo>
                  <a:pt x="535702" y="377644"/>
                  <a:pt x="542585" y="209011"/>
                  <a:pt x="496123" y="140182"/>
                </a:cubicBezTo>
                <a:cubicBezTo>
                  <a:pt x="449661" y="71353"/>
                  <a:pt x="279299" y="-25008"/>
                  <a:pt x="196700" y="5965"/>
                </a:cubicBezTo>
                <a:cubicBezTo>
                  <a:pt x="114101" y="36938"/>
                  <a:pt x="10852" y="250310"/>
                  <a:pt x="527" y="326022"/>
                </a:cubicBezTo>
                <a:cubicBezTo>
                  <a:pt x="-9798" y="401734"/>
                  <a:pt x="134751" y="460239"/>
                  <a:pt x="134751" y="460239"/>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4479219" y="5122089"/>
            <a:ext cx="3011876" cy="369332"/>
          </a:xfrm>
          <a:prstGeom prst="rect">
            <a:avLst/>
          </a:prstGeom>
          <a:noFill/>
        </p:spPr>
        <p:txBody>
          <a:bodyPr wrap="none" rtlCol="0">
            <a:spAutoFit/>
          </a:bodyPr>
          <a:lstStyle/>
          <a:p>
            <a:r>
              <a:rPr lang="en-US" dirty="0" smtClean="0">
                <a:latin typeface="AhnbergHand"/>
                <a:cs typeface="AhnbergHand"/>
              </a:rPr>
              <a:t>What is going on here?</a:t>
            </a:r>
            <a:endParaRPr lang="en-US" dirty="0">
              <a:latin typeface="AhnbergHand"/>
              <a:cs typeface="AhnbergHand"/>
            </a:endParaRPr>
          </a:p>
        </p:txBody>
      </p:sp>
      <p:sp>
        <p:nvSpPr>
          <p:cNvPr id="14" name="Freeform 13"/>
          <p:cNvSpPr/>
          <p:nvPr/>
        </p:nvSpPr>
        <p:spPr>
          <a:xfrm>
            <a:off x="3467641" y="4026119"/>
            <a:ext cx="881771" cy="1251975"/>
          </a:xfrm>
          <a:custGeom>
            <a:avLst/>
            <a:gdLst>
              <a:gd name="connsiteX0" fmla="*/ 858497 w 881771"/>
              <a:gd name="connsiteY0" fmla="*/ 1218689 h 1251975"/>
              <a:gd name="connsiteX1" fmla="*/ 827522 w 881771"/>
              <a:gd name="connsiteY1" fmla="*/ 1156743 h 1251975"/>
              <a:gd name="connsiteX2" fmla="*/ 383551 w 881771"/>
              <a:gd name="connsiteY2" fmla="*/ 413384 h 1251975"/>
              <a:gd name="connsiteX3" fmla="*/ 1529 w 881771"/>
              <a:gd name="connsiteY3" fmla="*/ 21056 h 1251975"/>
              <a:gd name="connsiteX4" fmla="*/ 321602 w 881771"/>
              <a:gd name="connsiteY4" fmla="*/ 52029 h 1251975"/>
              <a:gd name="connsiteX5" fmla="*/ 22179 w 881771"/>
              <a:gd name="connsiteY5" fmla="*/ 41705 h 1251975"/>
              <a:gd name="connsiteX6" fmla="*/ 22179 w 881771"/>
              <a:gd name="connsiteY6" fmla="*/ 217220 h 125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771" h="1251975">
                <a:moveTo>
                  <a:pt x="858497" y="1218689"/>
                </a:moveTo>
                <a:cubicBezTo>
                  <a:pt x="882588" y="1254825"/>
                  <a:pt x="906680" y="1290961"/>
                  <a:pt x="827522" y="1156743"/>
                </a:cubicBezTo>
                <a:cubicBezTo>
                  <a:pt x="748364" y="1022525"/>
                  <a:pt x="521216" y="602665"/>
                  <a:pt x="383551" y="413384"/>
                </a:cubicBezTo>
                <a:cubicBezTo>
                  <a:pt x="245886" y="224103"/>
                  <a:pt x="11854" y="81282"/>
                  <a:pt x="1529" y="21056"/>
                </a:cubicBezTo>
                <a:cubicBezTo>
                  <a:pt x="-8796" y="-39170"/>
                  <a:pt x="318160" y="48588"/>
                  <a:pt x="321602" y="52029"/>
                </a:cubicBezTo>
                <a:cubicBezTo>
                  <a:pt x="325044" y="55470"/>
                  <a:pt x="72083" y="14173"/>
                  <a:pt x="22179" y="41705"/>
                </a:cubicBezTo>
                <a:cubicBezTo>
                  <a:pt x="-27725" y="69237"/>
                  <a:pt x="22179" y="217220"/>
                  <a:pt x="22179" y="21722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66187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DNS Mess!</a:t>
            </a:r>
            <a:endParaRPr lang="en-US" dirty="0"/>
          </a:p>
        </p:txBody>
      </p:sp>
      <p:sp>
        <p:nvSpPr>
          <p:cNvPr id="3" name="Content Placeholder 2"/>
          <p:cNvSpPr>
            <a:spLocks noGrp="1"/>
          </p:cNvSpPr>
          <p:nvPr>
            <p:ph idx="1"/>
          </p:nvPr>
        </p:nvSpPr>
        <p:spPr/>
        <p:txBody>
          <a:bodyPr/>
          <a:lstStyle/>
          <a:p>
            <a:pPr marL="0" indent="0">
              <a:buNone/>
            </a:pPr>
            <a:r>
              <a:rPr lang="en-US" dirty="0" smtClean="0"/>
              <a:t>Queries for a single badly signed (RSA) name:</a:t>
            </a:r>
          </a:p>
          <a:p>
            <a:pPr marL="0" indent="0">
              <a:buNone/>
            </a:pPr>
            <a:endParaRPr lang="en-US" sz="1600" dirty="0" smtClean="0">
              <a:latin typeface="Lucida Console"/>
              <a:cs typeface="Lucida Console"/>
            </a:endParaRPr>
          </a:p>
          <a:p>
            <a:pPr marL="0" indent="0">
              <a:buNone/>
            </a:pPr>
            <a:r>
              <a:rPr lang="en-US" sz="1600" dirty="0" smtClean="0">
                <a:latin typeface="Lucida Console"/>
                <a:cs typeface="Lucida Console"/>
              </a:rPr>
              <a:t>Resolver		Queries</a:t>
            </a:r>
          </a:p>
          <a:p>
            <a:pPr marL="0" indent="0">
              <a:buNone/>
            </a:pPr>
            <a:r>
              <a:rPr lang="en-US" sz="1600" dirty="0" smtClean="0">
                <a:latin typeface="Lucida Console"/>
                <a:cs typeface="Lucida Console"/>
              </a:rPr>
              <a:t>200.55.224.68:	A</a:t>
            </a:r>
            <a:r>
              <a:rPr lang="en-US" sz="1600" dirty="0">
                <a:latin typeface="Lucida Console"/>
                <a:cs typeface="Lucida Console"/>
              </a:rPr>
              <a:t>#,K#,D# </a:t>
            </a:r>
            <a:endParaRPr lang="en-US" sz="1600" dirty="0" smtClean="0">
              <a:latin typeface="Lucida Console"/>
              <a:cs typeface="Lucida Console"/>
            </a:endParaRPr>
          </a:p>
          <a:p>
            <a:pPr marL="0" indent="0">
              <a:buNone/>
            </a:pPr>
            <a:r>
              <a:rPr lang="en-US" sz="1600" dirty="0" smtClean="0">
                <a:latin typeface="Lucida Console"/>
                <a:cs typeface="Lucida Console"/>
              </a:rPr>
              <a:t>74.125.19.147:	A</a:t>
            </a:r>
            <a:r>
              <a:rPr lang="en-US" sz="1600" dirty="0">
                <a:latin typeface="Lucida Console"/>
                <a:cs typeface="Lucida Console"/>
              </a:rPr>
              <a:t>#,D#,K#,D#,D# </a:t>
            </a:r>
            <a:endParaRPr lang="en-US" sz="1600" dirty="0" smtClean="0">
              <a:latin typeface="Lucida Console"/>
              <a:cs typeface="Lucida Console"/>
            </a:endParaRPr>
          </a:p>
          <a:p>
            <a:pPr marL="0" indent="0">
              <a:buNone/>
            </a:pPr>
            <a:r>
              <a:rPr lang="en-US" sz="1600" dirty="0" smtClean="0">
                <a:latin typeface="Lucida Console"/>
                <a:cs typeface="Lucida Console"/>
              </a:rPr>
              <a:t>74.125.19.145:	K</a:t>
            </a:r>
            <a:r>
              <a:rPr lang="en-US" sz="1600" dirty="0">
                <a:latin typeface="Lucida Console"/>
                <a:cs typeface="Lucida Console"/>
              </a:rPr>
              <a:t>#,K# </a:t>
            </a:r>
            <a:endParaRPr lang="en-US" sz="1600" dirty="0" smtClean="0">
              <a:latin typeface="Lucida Console"/>
              <a:cs typeface="Lucida Console"/>
            </a:endParaRPr>
          </a:p>
          <a:p>
            <a:pPr marL="0" indent="0">
              <a:buNone/>
            </a:pPr>
            <a:r>
              <a:rPr lang="en-US" sz="1600" dirty="0" smtClean="0">
                <a:latin typeface="Lucida Console"/>
                <a:cs typeface="Lucida Console"/>
              </a:rPr>
              <a:t>200.55.224.67:	A</a:t>
            </a:r>
            <a:r>
              <a:rPr lang="en-US" sz="1600" dirty="0">
                <a:latin typeface="Lucida Console"/>
                <a:cs typeface="Lucida Console"/>
              </a:rPr>
              <a:t>#,A#,A,K#,K#,D# </a:t>
            </a:r>
            <a:endParaRPr lang="en-US" sz="1600" dirty="0" smtClean="0">
              <a:latin typeface="Lucida Console"/>
              <a:cs typeface="Lucida Console"/>
            </a:endParaRPr>
          </a:p>
          <a:p>
            <a:pPr marL="0" indent="0">
              <a:buNone/>
            </a:pPr>
            <a:r>
              <a:rPr lang="en-US" sz="1600" dirty="0" smtClean="0">
                <a:latin typeface="Lucida Console"/>
                <a:cs typeface="Lucida Console"/>
              </a:rPr>
              <a:t>74.125.19.148:	D#</a:t>
            </a:r>
          </a:p>
        </p:txBody>
      </p:sp>
      <p:sp>
        <p:nvSpPr>
          <p:cNvPr id="11" name="TextBox 10"/>
          <p:cNvSpPr txBox="1"/>
          <p:nvPr/>
        </p:nvSpPr>
        <p:spPr>
          <a:xfrm>
            <a:off x="555517" y="4937423"/>
            <a:ext cx="3082895" cy="369332"/>
          </a:xfrm>
          <a:prstGeom prst="rect">
            <a:avLst/>
          </a:prstGeom>
          <a:noFill/>
        </p:spPr>
        <p:txBody>
          <a:bodyPr wrap="none" rtlCol="0">
            <a:spAutoFit/>
          </a:bodyPr>
          <a:lstStyle/>
          <a:p>
            <a:r>
              <a:rPr lang="en-US" dirty="0" smtClean="0"/>
              <a:t>#: EDNS(0), DNSSEC OK flag set</a:t>
            </a:r>
            <a:endParaRPr lang="en-US" dirty="0"/>
          </a:p>
        </p:txBody>
      </p:sp>
      <p:sp>
        <p:nvSpPr>
          <p:cNvPr id="15" name="TextBox 14"/>
          <p:cNvSpPr txBox="1"/>
          <p:nvPr/>
        </p:nvSpPr>
        <p:spPr>
          <a:xfrm>
            <a:off x="3547040" y="2538628"/>
            <a:ext cx="5359830"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(SERVFAIL) from the initial query to ISP resolver causes client to</a:t>
            </a:r>
            <a:r>
              <a:rPr lang="en-US" sz="1200" dirty="0">
                <a:solidFill>
                  <a:srgbClr val="984807"/>
                </a:solidFill>
                <a:latin typeface="AhnbergHand"/>
                <a:cs typeface="AhnbergHand"/>
              </a:rPr>
              <a:t> </a:t>
            </a:r>
            <a:r>
              <a:rPr lang="en-US" sz="1200" dirty="0" smtClean="0">
                <a:solidFill>
                  <a:srgbClr val="984807"/>
                </a:solidFill>
                <a:latin typeface="AhnbergHand"/>
                <a:cs typeface="AhnbergHand"/>
              </a:rPr>
              <a:t>ask Google PDNS resolver</a:t>
            </a:r>
          </a:p>
        </p:txBody>
      </p:sp>
      <p:sp>
        <p:nvSpPr>
          <p:cNvPr id="16" name="TextBox 15"/>
          <p:cNvSpPr txBox="1"/>
          <p:nvPr/>
        </p:nvSpPr>
        <p:spPr>
          <a:xfrm>
            <a:off x="4277605" y="3021200"/>
            <a:ext cx="4676828"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appears to cause client to repeat the</a:t>
            </a:r>
          </a:p>
          <a:p>
            <a:r>
              <a:rPr lang="en-US" sz="1200" dirty="0" smtClean="0">
                <a:solidFill>
                  <a:srgbClr val="984807"/>
                </a:solidFill>
                <a:latin typeface="AhnbergHand"/>
                <a:cs typeface="AhnbergHand"/>
              </a:rPr>
              <a:t>query to Google PDNS 2 further times</a:t>
            </a:r>
          </a:p>
        </p:txBody>
      </p:sp>
      <p:sp>
        <p:nvSpPr>
          <p:cNvPr id="17" name="TextBox 16"/>
          <p:cNvSpPr txBox="1"/>
          <p:nvPr/>
        </p:nvSpPr>
        <p:spPr>
          <a:xfrm>
            <a:off x="4430005" y="3472712"/>
            <a:ext cx="4676828"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appears to cause client to repeat the</a:t>
            </a:r>
          </a:p>
          <a:p>
            <a:r>
              <a:rPr lang="en-US" sz="1200" dirty="0" smtClean="0">
                <a:solidFill>
                  <a:srgbClr val="984807"/>
                </a:solidFill>
                <a:latin typeface="AhnbergHand"/>
                <a:cs typeface="AhnbergHand"/>
              </a:rPr>
              <a:t>query to ISP’s resolver 2 (or 3?) further times</a:t>
            </a:r>
          </a:p>
        </p:txBody>
      </p:sp>
      <p:sp>
        <p:nvSpPr>
          <p:cNvPr id="18" name="TextBox 17"/>
          <p:cNvSpPr txBox="1"/>
          <p:nvPr/>
        </p:nvSpPr>
        <p:spPr>
          <a:xfrm>
            <a:off x="4430005" y="3918917"/>
            <a:ext cx="4676828" cy="276999"/>
          </a:xfrm>
          <a:prstGeom prst="rect">
            <a:avLst/>
          </a:prstGeom>
          <a:noFill/>
        </p:spPr>
        <p:txBody>
          <a:bodyPr wrap="square" rtlCol="0">
            <a:spAutoFit/>
          </a:bodyPr>
          <a:lstStyle/>
          <a:p>
            <a:r>
              <a:rPr lang="en-US" sz="1200" dirty="0" smtClean="0">
                <a:solidFill>
                  <a:srgbClr val="984807"/>
                </a:solidFill>
                <a:latin typeface="AhnbergHand"/>
                <a:cs typeface="AhnbergHand"/>
              </a:rPr>
              <a:t>No clue why this is an orphan DS query!</a:t>
            </a:r>
          </a:p>
        </p:txBody>
      </p:sp>
      <p:sp>
        <p:nvSpPr>
          <p:cNvPr id="19" name="Freeform 18"/>
          <p:cNvSpPr/>
          <p:nvPr/>
        </p:nvSpPr>
        <p:spPr>
          <a:xfrm>
            <a:off x="4011208" y="3015489"/>
            <a:ext cx="292519" cy="575111"/>
          </a:xfrm>
          <a:custGeom>
            <a:avLst/>
            <a:gdLst>
              <a:gd name="connsiteX0" fmla="*/ 0 w 292519"/>
              <a:gd name="connsiteY0" fmla="*/ 17791 h 575111"/>
              <a:gd name="connsiteX1" fmla="*/ 173605 w 292519"/>
              <a:gd name="connsiteY1" fmla="*/ 26928 h 575111"/>
              <a:gd name="connsiteX2" fmla="*/ 137057 w 292519"/>
              <a:gd name="connsiteY2" fmla="*/ 273610 h 575111"/>
              <a:gd name="connsiteX3" fmla="*/ 292388 w 292519"/>
              <a:gd name="connsiteY3" fmla="*/ 310156 h 575111"/>
              <a:gd name="connsiteX4" fmla="*/ 164468 w 292519"/>
              <a:gd name="connsiteY4" fmla="*/ 355838 h 575111"/>
              <a:gd name="connsiteX5" fmla="*/ 191880 w 292519"/>
              <a:gd name="connsiteY5" fmla="*/ 502020 h 575111"/>
              <a:gd name="connsiteX6" fmla="*/ 127920 w 292519"/>
              <a:gd name="connsiteY6" fmla="*/ 575111 h 57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519" h="575111">
                <a:moveTo>
                  <a:pt x="0" y="17791"/>
                </a:moveTo>
                <a:cubicBezTo>
                  <a:pt x="75381" y="1041"/>
                  <a:pt x="150762" y="-15709"/>
                  <a:pt x="173605" y="26928"/>
                </a:cubicBezTo>
                <a:cubicBezTo>
                  <a:pt x="196448" y="69565"/>
                  <a:pt x="117260" y="226405"/>
                  <a:pt x="137057" y="273610"/>
                </a:cubicBezTo>
                <a:cubicBezTo>
                  <a:pt x="156854" y="320815"/>
                  <a:pt x="287820" y="296451"/>
                  <a:pt x="292388" y="310156"/>
                </a:cubicBezTo>
                <a:cubicBezTo>
                  <a:pt x="296957" y="323861"/>
                  <a:pt x="181219" y="323861"/>
                  <a:pt x="164468" y="355838"/>
                </a:cubicBezTo>
                <a:cubicBezTo>
                  <a:pt x="147717" y="387815"/>
                  <a:pt x="197971" y="465474"/>
                  <a:pt x="191880" y="502020"/>
                </a:cubicBezTo>
                <a:cubicBezTo>
                  <a:pt x="185789" y="538566"/>
                  <a:pt x="127920" y="575111"/>
                  <a:pt x="127920" y="57511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9880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Approach to answering the ECDSA question – Statistical Inference</a:t>
            </a:r>
            <a:endParaRPr lang="en-US" dirty="0"/>
          </a:p>
        </p:txBody>
      </p:sp>
      <p:sp>
        <p:nvSpPr>
          <p:cNvPr id="3" name="Content Placeholder 2"/>
          <p:cNvSpPr>
            <a:spLocks noGrp="1"/>
          </p:cNvSpPr>
          <p:nvPr>
            <p:ph idx="1"/>
          </p:nvPr>
        </p:nvSpPr>
        <p:spPr>
          <a:xfrm>
            <a:off x="457200" y="1911915"/>
            <a:ext cx="8229600" cy="4525963"/>
          </a:xfrm>
        </p:spPr>
        <p:txBody>
          <a:bodyPr>
            <a:normAutofit/>
          </a:bodyPr>
          <a:lstStyle/>
          <a:p>
            <a:r>
              <a:rPr lang="en-US" sz="2400" dirty="0" smtClean="0"/>
              <a:t>A DNSSEC-aware resolver encountering a RR with an attached RRSIG that uses a known algorithm will query for DS and DNSKEY RRs</a:t>
            </a:r>
          </a:p>
          <a:p>
            <a:endParaRPr lang="en-US" sz="2400" dirty="0" smtClean="0"/>
          </a:p>
          <a:p>
            <a:r>
              <a:rPr lang="en-US" sz="2400" dirty="0"/>
              <a:t>A DNSSEC-aware resolver encountering a </a:t>
            </a:r>
            <a:r>
              <a:rPr lang="en-US" sz="2400" dirty="0" smtClean="0"/>
              <a:t>RR </a:t>
            </a:r>
            <a:r>
              <a:rPr lang="en-US" sz="2400" dirty="0"/>
              <a:t>with an attached RRSIG </a:t>
            </a:r>
            <a:r>
              <a:rPr lang="en-US" sz="2400" dirty="0" smtClean="0"/>
              <a:t>that uses an unknown/unsupported crypto algorithm appears </a:t>
            </a:r>
            <a:r>
              <a:rPr lang="en-US" sz="2400" b="1" i="1" dirty="0" smtClean="0"/>
              <a:t>not</a:t>
            </a:r>
            <a:r>
              <a:rPr lang="en-US" sz="2400" dirty="0" smtClean="0"/>
              <a:t> to  </a:t>
            </a:r>
            <a:r>
              <a:rPr lang="en-US" sz="2400" dirty="0"/>
              <a:t>query for </a:t>
            </a:r>
            <a:r>
              <a:rPr lang="en-US" sz="2400" dirty="0" smtClean="0"/>
              <a:t>the DNSKEY RRs</a:t>
            </a:r>
          </a:p>
          <a:p>
            <a:endParaRPr lang="en-US" sz="2400" dirty="0" smtClean="0"/>
          </a:p>
          <a:p>
            <a:pPr marL="0" indent="0">
              <a:buNone/>
            </a:pPr>
            <a:endParaRPr lang="en-US" sz="2400" dirty="0" smtClean="0"/>
          </a:p>
          <a:p>
            <a:pPr marL="457200" lvl="1" indent="0">
              <a:buNone/>
            </a:pPr>
            <a:endParaRPr lang="en-US" sz="2000" dirty="0"/>
          </a:p>
          <a:p>
            <a:endParaRPr lang="en-US" sz="2400" dirty="0" smtClean="0"/>
          </a:p>
        </p:txBody>
      </p:sp>
    </p:spTree>
    <p:extLst>
      <p:ext uri="{BB962C8B-B14F-4D97-AF65-F5344CB8AC3E}">
        <p14:creationId xmlns:p14="http://schemas.microsoft.com/office/powerpoint/2010/main" val="3890664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a:t>Over </a:t>
            </a:r>
            <a:r>
              <a:rPr lang="en-US" sz="2400" dirty="0" smtClean="0"/>
              <a:t>18 </a:t>
            </a:r>
            <a:r>
              <a:rPr lang="en-US" sz="2400" dirty="0"/>
              <a:t>days in March 2015 we saw:</a:t>
            </a:r>
          </a:p>
          <a:p>
            <a:pPr marL="0" indent="0">
              <a:buNone/>
            </a:pPr>
            <a:r>
              <a:rPr lang="en-US" sz="2400" dirty="0"/>
              <a:t>   </a:t>
            </a:r>
            <a:r>
              <a:rPr lang="en-US" sz="2000" b="1" dirty="0" smtClean="0"/>
              <a:t>11,988,195</a:t>
            </a:r>
            <a:r>
              <a:rPr lang="en-US" sz="2000" dirty="0" smtClean="0"/>
              <a:t> </a:t>
            </a:r>
            <a:r>
              <a:rPr lang="en-US" sz="2000" dirty="0"/>
              <a:t>completed experiments</a:t>
            </a:r>
          </a:p>
          <a:p>
            <a:pPr marL="400050" lvl="1" indent="0">
              <a:buNone/>
            </a:pPr>
            <a:r>
              <a:rPr lang="en-US" sz="2000" dirty="0"/>
              <a:t>  </a:t>
            </a:r>
            <a:r>
              <a:rPr lang="en-US" sz="2000" dirty="0" smtClean="0"/>
              <a:t>2,970,902  </a:t>
            </a:r>
            <a:r>
              <a:rPr lang="en-US" sz="2000" dirty="0"/>
              <a:t>experiments queried for the DNSKEY RR of a validly signed (RSA) domain </a:t>
            </a:r>
            <a:r>
              <a:rPr lang="en-US" sz="2000" b="1" dirty="0"/>
              <a:t>(</a:t>
            </a:r>
            <a:r>
              <a:rPr lang="en-US" sz="2000" b="1" dirty="0" smtClean="0"/>
              <a:t>24.8%</a:t>
            </a:r>
            <a:r>
              <a:rPr lang="en-US" sz="2000" dirty="0"/>
              <a:t>)</a:t>
            </a:r>
          </a:p>
          <a:p>
            <a:pPr marL="400050" lvl="1" indent="0">
              <a:buNone/>
            </a:pPr>
            <a:endParaRPr lang="en-US" sz="2000" dirty="0"/>
          </a:p>
          <a:p>
            <a:pPr marL="400050" lvl="1" indent="0">
              <a:buNone/>
            </a:pPr>
            <a:r>
              <a:rPr lang="en-US" sz="2000" dirty="0"/>
              <a:t>  2,391,298  experiments queried for the DNSKEY RR of a validly signed (ECC) domain </a:t>
            </a:r>
            <a:r>
              <a:rPr lang="en-US" sz="2000" dirty="0" smtClean="0"/>
              <a:t>(</a:t>
            </a:r>
            <a:r>
              <a:rPr lang="en-US" sz="2000" b="1" dirty="0" smtClean="0"/>
              <a:t>19.9%</a:t>
            </a:r>
            <a:r>
              <a:rPr lang="en-US" sz="2000" dirty="0"/>
              <a:t>)</a:t>
            </a:r>
          </a:p>
          <a:p>
            <a:pPr marL="0" indent="0">
              <a:buNone/>
            </a:pPr>
            <a:endParaRPr lang="en-US" sz="2400" dirty="0" smtClean="0"/>
          </a:p>
          <a:p>
            <a:pPr marL="0" indent="0">
              <a:buNone/>
            </a:pPr>
            <a:r>
              <a:rPr lang="en-US" sz="2400" dirty="0" smtClean="0"/>
              <a:t>If we assume that the DNSKEY query indicates that the resolver “</a:t>
            </a:r>
            <a:r>
              <a:rPr lang="en-US" sz="2400" dirty="0" err="1" smtClean="0"/>
              <a:t>recognises</a:t>
            </a:r>
            <a:r>
              <a:rPr lang="en-US" sz="2400" dirty="0" smtClean="0"/>
              <a:t>” the protocol, then it appears that there is a fall by 8.2% in validation when using the ECC protocol</a:t>
            </a:r>
          </a:p>
          <a:p>
            <a:pPr marL="0" indent="0">
              <a:buNone/>
            </a:pPr>
            <a:endParaRPr lang="en-US" sz="2400" dirty="0" smtClean="0"/>
          </a:p>
          <a:p>
            <a:pPr marL="0" indent="0">
              <a:buNone/>
            </a:pPr>
            <a:r>
              <a:rPr lang="en-US" sz="2400" dirty="0" smtClean="0"/>
              <a:t>1 in 3 RSA experiments that fetched the DNSKEY did not fetch the ECC DNSKEY</a:t>
            </a:r>
          </a:p>
          <a:p>
            <a:pPr marL="400050" lvl="1" indent="0">
              <a:buNone/>
            </a:pPr>
            <a:endParaRPr lang="en-US" sz="2000" dirty="0"/>
          </a:p>
          <a:p>
            <a:pPr marL="400050" lvl="1" indent="0">
              <a:buNone/>
            </a:pPr>
            <a:endParaRPr lang="en-US" sz="2000" dirty="0"/>
          </a:p>
        </p:txBody>
      </p:sp>
      <p:sp>
        <p:nvSpPr>
          <p:cNvPr id="7" name="Rectangle 6"/>
          <p:cNvSpPr/>
          <p:nvPr/>
        </p:nvSpPr>
        <p:spPr>
          <a:xfrm>
            <a:off x="112316" y="4083894"/>
            <a:ext cx="8777894" cy="215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089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smtClean="0"/>
              <a:t>Over 18 days in March 2015 we saw:</a:t>
            </a:r>
          </a:p>
          <a:p>
            <a:pPr marL="0" indent="0">
              <a:buNone/>
            </a:pPr>
            <a:r>
              <a:rPr lang="en-US" sz="2400" dirty="0"/>
              <a:t> </a:t>
            </a:r>
            <a:r>
              <a:rPr lang="en-US" sz="2400" dirty="0" smtClean="0"/>
              <a:t>  </a:t>
            </a:r>
            <a:r>
              <a:rPr lang="en-US" sz="2000" b="1" dirty="0"/>
              <a:t>11,988,195</a:t>
            </a:r>
            <a:r>
              <a:rPr lang="en-US" sz="2000" dirty="0" smtClean="0"/>
              <a:t> completed experiments</a:t>
            </a:r>
          </a:p>
          <a:p>
            <a:pPr marL="400050" lvl="1" indent="0">
              <a:buNone/>
            </a:pPr>
            <a:r>
              <a:rPr lang="en-US" sz="2000" dirty="0"/>
              <a:t> </a:t>
            </a:r>
            <a:r>
              <a:rPr lang="en-US" sz="2000" dirty="0" smtClean="0"/>
              <a:t> </a:t>
            </a:r>
            <a:r>
              <a:rPr lang="en-US" sz="2000" dirty="0"/>
              <a:t>2,970,902  </a:t>
            </a:r>
            <a:r>
              <a:rPr lang="en-US" sz="2000" dirty="0" smtClean="0"/>
              <a:t>experiments queried for </a:t>
            </a:r>
            <a:r>
              <a:rPr lang="en-US" sz="2000" dirty="0"/>
              <a:t>the </a:t>
            </a:r>
            <a:r>
              <a:rPr lang="en-US" sz="2000" dirty="0" smtClean="0"/>
              <a:t>DNSKEY </a:t>
            </a:r>
            <a:r>
              <a:rPr lang="en-US" sz="2000" dirty="0"/>
              <a:t>RR of a validly signed (RSA) </a:t>
            </a:r>
            <a:r>
              <a:rPr lang="en-US" sz="2000" dirty="0" smtClean="0"/>
              <a:t>domain (</a:t>
            </a:r>
            <a:r>
              <a:rPr lang="en-US" sz="2000" b="1" dirty="0" smtClean="0"/>
              <a:t>24.8%</a:t>
            </a:r>
            <a:r>
              <a:rPr lang="en-US" sz="2000" dirty="0" smtClean="0"/>
              <a:t>)</a:t>
            </a:r>
          </a:p>
          <a:p>
            <a:pPr marL="400050" lvl="1" indent="0">
              <a:buNone/>
            </a:pPr>
            <a:endParaRPr lang="en-US" sz="2000" dirty="0"/>
          </a:p>
          <a:p>
            <a:pPr marL="400050" lvl="1" indent="0">
              <a:buNone/>
            </a:pPr>
            <a:r>
              <a:rPr lang="en-US" sz="2000" dirty="0" smtClean="0"/>
              <a:t>  2,391,298  experiments queried </a:t>
            </a:r>
            <a:r>
              <a:rPr lang="en-US" sz="2000" dirty="0"/>
              <a:t>for the </a:t>
            </a:r>
            <a:r>
              <a:rPr lang="en-US" sz="2000" dirty="0" smtClean="0"/>
              <a:t>DNSKEY </a:t>
            </a:r>
            <a:r>
              <a:rPr lang="en-US" sz="2000" dirty="0"/>
              <a:t>RR of a validly signed </a:t>
            </a:r>
            <a:r>
              <a:rPr lang="en-US" sz="2000" dirty="0" smtClean="0"/>
              <a:t>(ECC) domain (</a:t>
            </a:r>
            <a:r>
              <a:rPr lang="en-US" sz="2000" b="1" dirty="0" smtClean="0"/>
              <a:t>19.9%</a:t>
            </a:r>
            <a:r>
              <a:rPr lang="en-US" sz="2000" dirty="0" smtClean="0"/>
              <a:t>)</a:t>
            </a:r>
          </a:p>
          <a:p>
            <a:pPr marL="400050" lvl="1" indent="0">
              <a:buNone/>
            </a:pPr>
            <a:endParaRPr lang="en-US" sz="2000" dirty="0"/>
          </a:p>
          <a:p>
            <a:pPr marL="0" indent="0">
              <a:buNone/>
            </a:pPr>
            <a:endParaRPr lang="en-US" sz="2400" dirty="0" smtClean="0"/>
          </a:p>
          <a:p>
            <a:pPr marL="0" indent="0">
              <a:buNone/>
            </a:pPr>
            <a:r>
              <a:rPr lang="en-US" sz="2400" dirty="0" smtClean="0"/>
              <a:t>If we assume that the DNSKEY query indicates that the resolver “</a:t>
            </a:r>
            <a:r>
              <a:rPr lang="en-US" sz="2400" dirty="0" err="1" smtClean="0"/>
              <a:t>recognises</a:t>
            </a:r>
            <a:r>
              <a:rPr lang="en-US" sz="2400" dirty="0" smtClean="0"/>
              <a:t>” the signing protocol, then it appears that there is a fall by 20% in DNSSEC validation when using ECDSA</a:t>
            </a:r>
          </a:p>
          <a:p>
            <a:pPr marL="0" indent="0">
              <a:buNone/>
            </a:pPr>
            <a:endParaRPr lang="en-US" sz="2400" dirty="0" smtClean="0"/>
          </a:p>
          <a:p>
            <a:pPr marL="0" indent="0">
              <a:buNone/>
            </a:pPr>
            <a:r>
              <a:rPr lang="en-US" sz="2400" dirty="0" smtClean="0"/>
              <a:t>1 in 5 RSA experiments that fetched the DNSKEY did not fetch the ECC DNSKEY</a:t>
            </a:r>
          </a:p>
          <a:p>
            <a:pPr marL="400050" lvl="1" indent="0">
              <a:buNone/>
            </a:pPr>
            <a:endParaRPr lang="en-US" sz="2000" dirty="0"/>
          </a:p>
          <a:p>
            <a:pPr marL="400050" lvl="1" indent="0">
              <a:buNone/>
            </a:pPr>
            <a:endParaRPr lang="en-US" sz="2000" dirty="0"/>
          </a:p>
        </p:txBody>
      </p:sp>
      <p:sp>
        <p:nvSpPr>
          <p:cNvPr id="4" name="Freeform 3"/>
          <p:cNvSpPr/>
          <p:nvPr/>
        </p:nvSpPr>
        <p:spPr>
          <a:xfrm>
            <a:off x="112915" y="5597997"/>
            <a:ext cx="8882731" cy="1006413"/>
          </a:xfrm>
          <a:custGeom>
            <a:avLst/>
            <a:gdLst>
              <a:gd name="connsiteX0" fmla="*/ 3570085 w 8882731"/>
              <a:gd name="connsiteY0" fmla="*/ 117003 h 1006413"/>
              <a:gd name="connsiteX1" fmla="*/ 2345442 w 8882731"/>
              <a:gd name="connsiteY1" fmla="*/ 53503 h 1006413"/>
              <a:gd name="connsiteX2" fmla="*/ 458585 w 8882731"/>
              <a:gd name="connsiteY2" fmla="*/ 53503 h 1006413"/>
              <a:gd name="connsiteX3" fmla="*/ 113871 w 8882731"/>
              <a:gd name="connsiteY3" fmla="*/ 742932 h 1006413"/>
              <a:gd name="connsiteX4" fmla="*/ 2064228 w 8882731"/>
              <a:gd name="connsiteY4" fmla="*/ 1006003 h 1006413"/>
              <a:gd name="connsiteX5" fmla="*/ 6935585 w 8882731"/>
              <a:gd name="connsiteY5" fmla="*/ 797360 h 1006413"/>
              <a:gd name="connsiteX6" fmla="*/ 8486799 w 8882731"/>
              <a:gd name="connsiteY6" fmla="*/ 561503 h 1006413"/>
              <a:gd name="connsiteX7" fmla="*/ 8622871 w 8882731"/>
              <a:gd name="connsiteY7" fmla="*/ 107932 h 1006413"/>
              <a:gd name="connsiteX8" fmla="*/ 5366228 w 8882731"/>
              <a:gd name="connsiteY8" fmla="*/ 35360 h 1006413"/>
              <a:gd name="connsiteX9" fmla="*/ 2935085 w 8882731"/>
              <a:gd name="connsiteY9" fmla="*/ 198646 h 10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2731" h="1006413">
                <a:moveTo>
                  <a:pt x="3570085" y="117003"/>
                </a:moveTo>
                <a:cubicBezTo>
                  <a:pt x="3217055" y="90544"/>
                  <a:pt x="2864025" y="64086"/>
                  <a:pt x="2345442" y="53503"/>
                </a:cubicBezTo>
                <a:cubicBezTo>
                  <a:pt x="1826859" y="42920"/>
                  <a:pt x="830513" y="-61402"/>
                  <a:pt x="458585" y="53503"/>
                </a:cubicBezTo>
                <a:cubicBezTo>
                  <a:pt x="86657" y="168408"/>
                  <a:pt x="-153736" y="584182"/>
                  <a:pt x="113871" y="742932"/>
                </a:cubicBezTo>
                <a:cubicBezTo>
                  <a:pt x="381478" y="901682"/>
                  <a:pt x="927276" y="996932"/>
                  <a:pt x="2064228" y="1006003"/>
                </a:cubicBezTo>
                <a:cubicBezTo>
                  <a:pt x="3201180" y="1015074"/>
                  <a:pt x="5865157" y="871443"/>
                  <a:pt x="6935585" y="797360"/>
                </a:cubicBezTo>
                <a:cubicBezTo>
                  <a:pt x="8006014" y="723277"/>
                  <a:pt x="8205585" y="676408"/>
                  <a:pt x="8486799" y="561503"/>
                </a:cubicBezTo>
                <a:cubicBezTo>
                  <a:pt x="8768013" y="446598"/>
                  <a:pt x="9142966" y="195622"/>
                  <a:pt x="8622871" y="107932"/>
                </a:cubicBezTo>
                <a:cubicBezTo>
                  <a:pt x="8102776" y="20242"/>
                  <a:pt x="6314192" y="20241"/>
                  <a:pt x="5366228" y="35360"/>
                </a:cubicBezTo>
                <a:cubicBezTo>
                  <a:pt x="4418264" y="50479"/>
                  <a:pt x="2935085" y="198646"/>
                  <a:pt x="2935085" y="19864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98639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a:t>
            </a:r>
            <a:r>
              <a:rPr lang="fr-FR" dirty="0" smtClean="0"/>
              <a:t>’</a:t>
            </a:r>
            <a:r>
              <a:rPr lang="en-US" dirty="0" smtClean="0"/>
              <a:t>s better than it was…</a:t>
            </a:r>
            <a:endParaRPr lang="en-US" dirty="0"/>
          </a:p>
        </p:txBody>
      </p:sp>
      <p:sp>
        <p:nvSpPr>
          <p:cNvPr id="3" name="Content Placeholder 2"/>
          <p:cNvSpPr>
            <a:spLocks noGrp="1"/>
          </p:cNvSpPr>
          <p:nvPr>
            <p:ph idx="1"/>
          </p:nvPr>
        </p:nvSpPr>
        <p:spPr>
          <a:xfrm>
            <a:off x="457200" y="1600200"/>
            <a:ext cx="8229600" cy="5009400"/>
          </a:xfrm>
        </p:spPr>
        <p:txBody>
          <a:bodyPr>
            <a:normAutofit/>
          </a:bodyPr>
          <a:lstStyle/>
          <a:p>
            <a:pPr marL="0" indent="0">
              <a:buNone/>
            </a:pPr>
            <a:r>
              <a:rPr lang="en-US" sz="2400" dirty="0" smtClean="0"/>
              <a:t>Over 22 days in September 2014 we saw:</a:t>
            </a:r>
          </a:p>
          <a:p>
            <a:pPr marL="400050" lvl="1" indent="0">
              <a:buNone/>
            </a:pPr>
            <a:r>
              <a:rPr lang="en-US" sz="2000" dirty="0" smtClean="0"/>
              <a:t>3,773,420 experiments</a:t>
            </a:r>
          </a:p>
          <a:p>
            <a:pPr marL="400050" lvl="1" indent="0">
              <a:buNone/>
            </a:pPr>
            <a:r>
              <a:rPr lang="en-US" sz="2000" dirty="0"/>
              <a:t> </a:t>
            </a:r>
            <a:r>
              <a:rPr lang="en-US" sz="2000" dirty="0" smtClean="0"/>
              <a:t> 937,166  experiments queried for </a:t>
            </a:r>
            <a:r>
              <a:rPr lang="en-US" sz="2000" dirty="0"/>
              <a:t>the </a:t>
            </a:r>
            <a:r>
              <a:rPr lang="en-US" sz="2000" dirty="0" smtClean="0"/>
              <a:t>DNSKEY </a:t>
            </a:r>
            <a:r>
              <a:rPr lang="en-US" sz="2000" dirty="0"/>
              <a:t>RR of a validly signed (RSA) </a:t>
            </a:r>
            <a:r>
              <a:rPr lang="en-US" sz="2000" dirty="0" smtClean="0"/>
              <a:t>domain (</a:t>
            </a:r>
            <a:r>
              <a:rPr lang="en-US" sz="2000" b="1" dirty="0" smtClean="0"/>
              <a:t>24.8%</a:t>
            </a:r>
            <a:r>
              <a:rPr lang="en-US" sz="2000" dirty="0" smtClean="0"/>
              <a:t>)</a:t>
            </a:r>
            <a:endParaRPr lang="en-US" sz="2000" dirty="0"/>
          </a:p>
          <a:p>
            <a:pPr marL="400050" lvl="1" indent="0">
              <a:buNone/>
            </a:pPr>
            <a:r>
              <a:rPr lang="en-US" sz="2000" dirty="0" smtClean="0"/>
              <a:t>  629,726  experiments queried </a:t>
            </a:r>
            <a:r>
              <a:rPr lang="en-US" sz="2000" dirty="0"/>
              <a:t>for the </a:t>
            </a:r>
            <a:r>
              <a:rPr lang="en-US" sz="2000" dirty="0" smtClean="0"/>
              <a:t>DNSKEY </a:t>
            </a:r>
            <a:r>
              <a:rPr lang="en-US" sz="2000" dirty="0"/>
              <a:t>RR of a validly signed </a:t>
            </a:r>
            <a:r>
              <a:rPr lang="en-US" sz="2000" dirty="0" smtClean="0"/>
              <a:t>(ECC) domain (</a:t>
            </a:r>
            <a:r>
              <a:rPr lang="en-US" sz="2000" b="1" dirty="0" smtClean="0"/>
              <a:t>16.6%</a:t>
            </a:r>
            <a:r>
              <a:rPr lang="en-US" sz="2000" dirty="0" smtClean="0"/>
              <a:t>)</a:t>
            </a:r>
          </a:p>
          <a:p>
            <a:pPr marL="0" indent="0">
              <a:buNone/>
            </a:pPr>
            <a:endParaRPr lang="en-US" sz="2400" dirty="0" smtClean="0"/>
          </a:p>
          <a:p>
            <a:pPr marL="0" indent="0">
              <a:buNone/>
            </a:pPr>
            <a:r>
              <a:rPr lang="en-US" sz="2400" dirty="0" smtClean="0"/>
              <a:t>1 in 3  experiments that fetched the DNSKEY in RSA did not fetch the ECDSA-signed DNSKEY</a:t>
            </a:r>
          </a:p>
          <a:p>
            <a:pPr marL="400050" lvl="1" indent="0">
              <a:buNone/>
            </a:pPr>
            <a:endParaRPr lang="en-US" sz="2000" dirty="0"/>
          </a:p>
          <a:p>
            <a:pPr marL="400050" lvl="1" indent="0">
              <a:buNone/>
            </a:pPr>
            <a:endParaRPr lang="en-US" sz="2000" dirty="0"/>
          </a:p>
        </p:txBody>
      </p:sp>
      <p:sp>
        <p:nvSpPr>
          <p:cNvPr id="6" name="Freeform 5"/>
          <p:cNvSpPr/>
          <p:nvPr/>
        </p:nvSpPr>
        <p:spPr>
          <a:xfrm>
            <a:off x="141107" y="3997266"/>
            <a:ext cx="8454748" cy="1161562"/>
          </a:xfrm>
          <a:custGeom>
            <a:avLst/>
            <a:gdLst>
              <a:gd name="connsiteX0" fmla="*/ 3677652 w 8454748"/>
              <a:gd name="connsiteY0" fmla="*/ 271517 h 1161562"/>
              <a:gd name="connsiteX1" fmla="*/ 2521514 w 8454748"/>
              <a:gd name="connsiteY1" fmla="*/ 175172 h 1161562"/>
              <a:gd name="connsiteX2" fmla="*/ 524548 w 8454748"/>
              <a:gd name="connsiteY2" fmla="*/ 245241 h 1161562"/>
              <a:gd name="connsiteX3" fmla="*/ 130410 w 8454748"/>
              <a:gd name="connsiteY3" fmla="*/ 586827 h 1161562"/>
              <a:gd name="connsiteX4" fmla="*/ 235514 w 8454748"/>
              <a:gd name="connsiteY4" fmla="*/ 1016000 h 1161562"/>
              <a:gd name="connsiteX5" fmla="*/ 2687927 w 8454748"/>
              <a:gd name="connsiteY5" fmla="*/ 1051034 h 1161562"/>
              <a:gd name="connsiteX6" fmla="*/ 7093514 w 8454748"/>
              <a:gd name="connsiteY6" fmla="*/ 1147379 h 1161562"/>
              <a:gd name="connsiteX7" fmla="*/ 8328479 w 8454748"/>
              <a:gd name="connsiteY7" fmla="*/ 709448 h 1161562"/>
              <a:gd name="connsiteX8" fmla="*/ 8135790 w 8454748"/>
              <a:gd name="connsiteY8" fmla="*/ 324069 h 1161562"/>
              <a:gd name="connsiteX9" fmla="*/ 5867307 w 8454748"/>
              <a:gd name="connsiteY9" fmla="*/ 201448 h 1161562"/>
              <a:gd name="connsiteX10" fmla="*/ 3336065 w 8454748"/>
              <a:gd name="connsiteY10" fmla="*/ 78827 h 1161562"/>
              <a:gd name="connsiteX11" fmla="*/ 2924410 w 8454748"/>
              <a:gd name="connsiteY11" fmla="*/ 0 h 116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4748" h="1161562">
                <a:moveTo>
                  <a:pt x="3677652" y="271517"/>
                </a:moveTo>
                <a:cubicBezTo>
                  <a:pt x="3362341" y="225534"/>
                  <a:pt x="3047031" y="179551"/>
                  <a:pt x="2521514" y="175172"/>
                </a:cubicBezTo>
                <a:cubicBezTo>
                  <a:pt x="1995997" y="170793"/>
                  <a:pt x="923065" y="176632"/>
                  <a:pt x="524548" y="245241"/>
                </a:cubicBezTo>
                <a:cubicBezTo>
                  <a:pt x="126031" y="313850"/>
                  <a:pt x="178582" y="458367"/>
                  <a:pt x="130410" y="586827"/>
                </a:cubicBezTo>
                <a:cubicBezTo>
                  <a:pt x="82238" y="715287"/>
                  <a:pt x="-190739" y="938632"/>
                  <a:pt x="235514" y="1016000"/>
                </a:cubicBezTo>
                <a:cubicBezTo>
                  <a:pt x="661767" y="1093368"/>
                  <a:pt x="2687927" y="1051034"/>
                  <a:pt x="2687927" y="1051034"/>
                </a:cubicBezTo>
                <a:cubicBezTo>
                  <a:pt x="3830927" y="1072931"/>
                  <a:pt x="6153422" y="1204310"/>
                  <a:pt x="7093514" y="1147379"/>
                </a:cubicBezTo>
                <a:cubicBezTo>
                  <a:pt x="8033606" y="1090448"/>
                  <a:pt x="8154766" y="846666"/>
                  <a:pt x="8328479" y="709448"/>
                </a:cubicBezTo>
                <a:cubicBezTo>
                  <a:pt x="8502192" y="572230"/>
                  <a:pt x="8545985" y="408736"/>
                  <a:pt x="8135790" y="324069"/>
                </a:cubicBezTo>
                <a:cubicBezTo>
                  <a:pt x="7725595" y="239402"/>
                  <a:pt x="5867307" y="201448"/>
                  <a:pt x="5867307" y="201448"/>
                </a:cubicBezTo>
                <a:lnTo>
                  <a:pt x="3336065" y="78827"/>
                </a:lnTo>
                <a:cubicBezTo>
                  <a:pt x="2845582" y="45252"/>
                  <a:pt x="2924410" y="0"/>
                  <a:pt x="292441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2324621" y="1433286"/>
            <a:ext cx="2448308" cy="754636"/>
          </a:xfrm>
          <a:custGeom>
            <a:avLst/>
            <a:gdLst>
              <a:gd name="connsiteX0" fmla="*/ 2256450 w 2448308"/>
              <a:gd name="connsiteY0" fmla="*/ 281214 h 754636"/>
              <a:gd name="connsiteX1" fmla="*/ 1458165 w 2448308"/>
              <a:gd name="connsiteY1" fmla="*/ 172357 h 754636"/>
              <a:gd name="connsiteX2" fmla="*/ 360522 w 2448308"/>
              <a:gd name="connsiteY2" fmla="*/ 190500 h 754636"/>
              <a:gd name="connsiteX3" fmla="*/ 61165 w 2448308"/>
              <a:gd name="connsiteY3" fmla="*/ 326571 h 754636"/>
              <a:gd name="connsiteX4" fmla="*/ 133736 w 2448308"/>
              <a:gd name="connsiteY4" fmla="*/ 598714 h 754636"/>
              <a:gd name="connsiteX5" fmla="*/ 1385593 w 2448308"/>
              <a:gd name="connsiteY5" fmla="*/ 743857 h 754636"/>
              <a:gd name="connsiteX6" fmla="*/ 2093165 w 2448308"/>
              <a:gd name="connsiteY6" fmla="*/ 725714 h 754636"/>
              <a:gd name="connsiteX7" fmla="*/ 2401593 w 2448308"/>
              <a:gd name="connsiteY7" fmla="*/ 580571 h 754636"/>
              <a:gd name="connsiteX8" fmla="*/ 2392522 w 2448308"/>
              <a:gd name="connsiteY8" fmla="*/ 117928 h 754636"/>
              <a:gd name="connsiteX9" fmla="*/ 1884522 w 2448308"/>
              <a:gd name="connsiteY9" fmla="*/ 0 h 75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8308" h="754636">
                <a:moveTo>
                  <a:pt x="2256450" y="281214"/>
                </a:moveTo>
                <a:cubicBezTo>
                  <a:pt x="2015301" y="234345"/>
                  <a:pt x="1774153" y="187476"/>
                  <a:pt x="1458165" y="172357"/>
                </a:cubicBezTo>
                <a:cubicBezTo>
                  <a:pt x="1142177" y="157238"/>
                  <a:pt x="593355" y="164798"/>
                  <a:pt x="360522" y="190500"/>
                </a:cubicBezTo>
                <a:cubicBezTo>
                  <a:pt x="127689" y="216202"/>
                  <a:pt x="98963" y="258535"/>
                  <a:pt x="61165" y="326571"/>
                </a:cubicBezTo>
                <a:cubicBezTo>
                  <a:pt x="23367" y="394607"/>
                  <a:pt x="-87002" y="529166"/>
                  <a:pt x="133736" y="598714"/>
                </a:cubicBezTo>
                <a:cubicBezTo>
                  <a:pt x="354474" y="668262"/>
                  <a:pt x="1059021" y="722690"/>
                  <a:pt x="1385593" y="743857"/>
                </a:cubicBezTo>
                <a:cubicBezTo>
                  <a:pt x="1712164" y="765024"/>
                  <a:pt x="1923832" y="752928"/>
                  <a:pt x="2093165" y="725714"/>
                </a:cubicBezTo>
                <a:cubicBezTo>
                  <a:pt x="2262498" y="698500"/>
                  <a:pt x="2351700" y="681869"/>
                  <a:pt x="2401593" y="580571"/>
                </a:cubicBezTo>
                <a:cubicBezTo>
                  <a:pt x="2451486" y="479273"/>
                  <a:pt x="2478701" y="214690"/>
                  <a:pt x="2392522" y="117928"/>
                </a:cubicBezTo>
                <a:cubicBezTo>
                  <a:pt x="2306343" y="21166"/>
                  <a:pt x="2095432" y="10583"/>
                  <a:pt x="1884522"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7447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Recognition</a:t>
            </a:r>
            <a:endParaRPr lang="en-US" dirty="0"/>
          </a:p>
        </p:txBody>
      </p:sp>
      <p:sp>
        <p:nvSpPr>
          <p:cNvPr id="3" name="Content Placeholder 2"/>
          <p:cNvSpPr>
            <a:spLocks noGrp="1"/>
          </p:cNvSpPr>
          <p:nvPr>
            <p:ph idx="1"/>
          </p:nvPr>
        </p:nvSpPr>
        <p:spPr>
          <a:xfrm>
            <a:off x="457200" y="1600201"/>
            <a:ext cx="8229600" cy="2870276"/>
          </a:xfrm>
        </p:spPr>
        <p:txBody>
          <a:bodyPr/>
          <a:lstStyle/>
          <a:p>
            <a:r>
              <a:rPr lang="en-US" dirty="0" smtClean="0"/>
              <a:t>When does the resolver “</a:t>
            </a:r>
            <a:r>
              <a:rPr lang="en-US" dirty="0" err="1" smtClean="0"/>
              <a:t>recognise</a:t>
            </a:r>
            <a:r>
              <a:rPr lang="en-US" dirty="0" smtClean="0"/>
              <a:t>” the signing protocol?</a:t>
            </a:r>
          </a:p>
          <a:p>
            <a:pPr lvl="1"/>
            <a:r>
              <a:rPr lang="en-US" dirty="0" smtClean="0"/>
              <a:t>RRSIG field?</a:t>
            </a:r>
          </a:p>
          <a:p>
            <a:pPr lvl="1"/>
            <a:r>
              <a:rPr lang="en-US" dirty="0" smtClean="0"/>
              <a:t>DS RR?</a:t>
            </a:r>
          </a:p>
          <a:p>
            <a:pPr lvl="1"/>
            <a:r>
              <a:rPr lang="en-US" dirty="0" smtClean="0"/>
              <a:t>DNSKEY RR?</a:t>
            </a:r>
          </a:p>
        </p:txBody>
      </p:sp>
      <p:sp>
        <p:nvSpPr>
          <p:cNvPr id="4" name="TextBox 3"/>
          <p:cNvSpPr txBox="1"/>
          <p:nvPr/>
        </p:nvSpPr>
        <p:spPr>
          <a:xfrm>
            <a:off x="1486787" y="5306755"/>
            <a:ext cx="6891630" cy="646331"/>
          </a:xfrm>
          <a:prstGeom prst="rect">
            <a:avLst/>
          </a:prstGeom>
          <a:noFill/>
        </p:spPr>
        <p:txBody>
          <a:bodyPr wrap="none" rtlCol="0">
            <a:spAutoFit/>
          </a:bodyPr>
          <a:lstStyle/>
          <a:p>
            <a:r>
              <a:rPr lang="en-US" dirty="0" smtClean="0"/>
              <a:t>Experiments     ECDSA DS   ECDSA DNSKEY      RSA DS     	RSA DNSKEY</a:t>
            </a:r>
          </a:p>
          <a:p>
            <a:r>
              <a:rPr lang="en-US" dirty="0"/>
              <a:t>11,988,195 </a:t>
            </a:r>
            <a:r>
              <a:rPr lang="en-US" dirty="0" smtClean="0"/>
              <a:t>	2,957,855 	2,391,298 	 2,963,888	2,970,902  </a:t>
            </a:r>
            <a:endParaRPr lang="en-US" dirty="0"/>
          </a:p>
        </p:txBody>
      </p:sp>
    </p:spTree>
    <p:extLst>
      <p:ext uri="{BB962C8B-B14F-4D97-AF65-F5344CB8AC3E}">
        <p14:creationId xmlns:p14="http://schemas.microsoft.com/office/powerpoint/2010/main" val="2168378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Recognition</a:t>
            </a:r>
            <a:endParaRPr lang="en-US" dirty="0"/>
          </a:p>
        </p:txBody>
      </p:sp>
      <p:sp>
        <p:nvSpPr>
          <p:cNvPr id="3" name="Content Placeholder 2"/>
          <p:cNvSpPr>
            <a:spLocks noGrp="1"/>
          </p:cNvSpPr>
          <p:nvPr>
            <p:ph idx="1"/>
          </p:nvPr>
        </p:nvSpPr>
        <p:spPr>
          <a:xfrm>
            <a:off x="457200" y="1600201"/>
            <a:ext cx="8229600" cy="2870276"/>
          </a:xfrm>
        </p:spPr>
        <p:txBody>
          <a:bodyPr/>
          <a:lstStyle/>
          <a:p>
            <a:r>
              <a:rPr lang="en-US" dirty="0" smtClean="0"/>
              <a:t>When does the resolver “</a:t>
            </a:r>
            <a:r>
              <a:rPr lang="en-US" dirty="0" err="1" smtClean="0"/>
              <a:t>recognise</a:t>
            </a:r>
            <a:r>
              <a:rPr lang="en-US" dirty="0" smtClean="0"/>
              <a:t>” the signing protocol?</a:t>
            </a:r>
          </a:p>
          <a:p>
            <a:pPr lvl="1"/>
            <a:r>
              <a:rPr lang="en-US" dirty="0" smtClean="0"/>
              <a:t>RRSIG field?</a:t>
            </a:r>
          </a:p>
          <a:p>
            <a:pPr lvl="1"/>
            <a:r>
              <a:rPr lang="en-US" dirty="0" smtClean="0"/>
              <a:t>DS RR?</a:t>
            </a:r>
          </a:p>
          <a:p>
            <a:pPr lvl="1"/>
            <a:r>
              <a:rPr lang="en-US" dirty="0" smtClean="0"/>
              <a:t>DNSKEY RR?</a:t>
            </a:r>
          </a:p>
        </p:txBody>
      </p:sp>
      <p:sp>
        <p:nvSpPr>
          <p:cNvPr id="4" name="TextBox 3"/>
          <p:cNvSpPr txBox="1"/>
          <p:nvPr/>
        </p:nvSpPr>
        <p:spPr>
          <a:xfrm>
            <a:off x="1486787" y="5306755"/>
            <a:ext cx="6930102" cy="923330"/>
          </a:xfrm>
          <a:prstGeom prst="rect">
            <a:avLst/>
          </a:prstGeom>
          <a:noFill/>
        </p:spPr>
        <p:txBody>
          <a:bodyPr wrap="none" rtlCol="0">
            <a:spAutoFit/>
          </a:bodyPr>
          <a:lstStyle/>
          <a:p>
            <a:r>
              <a:rPr lang="en-US" dirty="0" smtClean="0"/>
              <a:t>Experiments     ECDSA DS   	ECDSA DNSKEY   RSA DS           RSA DNSKEY</a:t>
            </a:r>
          </a:p>
          <a:p>
            <a:r>
              <a:rPr lang="en-US" dirty="0"/>
              <a:t>11,988,195 	2,957,855 	2,391,298 	  </a:t>
            </a:r>
            <a:r>
              <a:rPr lang="en-US" dirty="0" smtClean="0"/>
              <a:t>  2,963,888</a:t>
            </a:r>
            <a:r>
              <a:rPr lang="en-US" dirty="0"/>
              <a:t>	2,970,902  </a:t>
            </a:r>
          </a:p>
          <a:p>
            <a:r>
              <a:rPr lang="en-US" dirty="0" smtClean="0"/>
              <a:t> </a:t>
            </a:r>
            <a:endParaRPr lang="en-US" dirty="0"/>
          </a:p>
        </p:txBody>
      </p:sp>
      <p:sp>
        <p:nvSpPr>
          <p:cNvPr id="6" name="TextBox 5"/>
          <p:cNvSpPr txBox="1"/>
          <p:nvPr/>
        </p:nvSpPr>
        <p:spPr>
          <a:xfrm>
            <a:off x="1972058" y="6174006"/>
            <a:ext cx="6979641" cy="523220"/>
          </a:xfrm>
          <a:prstGeom prst="rect">
            <a:avLst/>
          </a:prstGeom>
          <a:noFill/>
        </p:spPr>
        <p:txBody>
          <a:bodyPr wrap="square" rtlCol="0">
            <a:spAutoFit/>
          </a:bodyPr>
          <a:lstStyle/>
          <a:p>
            <a:r>
              <a:rPr lang="en-US" sz="1400" dirty="0" smtClean="0"/>
              <a:t>This indicates that a validating resolver appears to fetch the DS RR irrespective of the signing protocol, and only fetches the DNSKEY RR if it recognizes the zone signing protocol.</a:t>
            </a:r>
            <a:endParaRPr lang="en-US" sz="1400" dirty="0"/>
          </a:p>
        </p:txBody>
      </p:sp>
      <p:sp>
        <p:nvSpPr>
          <p:cNvPr id="7" name="Freeform 6"/>
          <p:cNvSpPr/>
          <p:nvPr/>
        </p:nvSpPr>
        <p:spPr>
          <a:xfrm>
            <a:off x="2735430" y="5612712"/>
            <a:ext cx="2845552" cy="402987"/>
          </a:xfrm>
          <a:custGeom>
            <a:avLst/>
            <a:gdLst>
              <a:gd name="connsiteX0" fmla="*/ 1466809 w 2525571"/>
              <a:gd name="connsiteY0" fmla="*/ 396104 h 402987"/>
              <a:gd name="connsiteX1" fmla="*/ 1559733 w 2525571"/>
              <a:gd name="connsiteY1" fmla="*/ 396104 h 402987"/>
              <a:gd name="connsiteX2" fmla="*/ 2396051 w 2525571"/>
              <a:gd name="connsiteY2" fmla="*/ 303184 h 402987"/>
              <a:gd name="connsiteX3" fmla="*/ 2458001 w 2525571"/>
              <a:gd name="connsiteY3" fmla="*/ 158642 h 402987"/>
              <a:gd name="connsiteX4" fmla="*/ 1755907 w 2525571"/>
              <a:gd name="connsiteY4" fmla="*/ 3776 h 402987"/>
              <a:gd name="connsiteX5" fmla="*/ 196845 w 2525571"/>
              <a:gd name="connsiteY5" fmla="*/ 65722 h 402987"/>
              <a:gd name="connsiteX6" fmla="*/ 176195 w 2525571"/>
              <a:gd name="connsiteY6" fmla="*/ 261886 h 402987"/>
              <a:gd name="connsiteX7" fmla="*/ 1601033 w 2525571"/>
              <a:gd name="connsiteY7" fmla="*/ 354806 h 4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571" h="402987">
                <a:moveTo>
                  <a:pt x="1466809" y="396104"/>
                </a:moveTo>
                <a:cubicBezTo>
                  <a:pt x="1497784" y="396104"/>
                  <a:pt x="1404859" y="411591"/>
                  <a:pt x="1559733" y="396104"/>
                </a:cubicBezTo>
                <a:cubicBezTo>
                  <a:pt x="1714607" y="380617"/>
                  <a:pt x="2246340" y="342761"/>
                  <a:pt x="2396051" y="303184"/>
                </a:cubicBezTo>
                <a:cubicBezTo>
                  <a:pt x="2545762" y="263607"/>
                  <a:pt x="2564692" y="208543"/>
                  <a:pt x="2458001" y="158642"/>
                </a:cubicBezTo>
                <a:cubicBezTo>
                  <a:pt x="2351310" y="108741"/>
                  <a:pt x="2132766" y="19263"/>
                  <a:pt x="1755907" y="3776"/>
                </a:cubicBezTo>
                <a:cubicBezTo>
                  <a:pt x="1379048" y="-11711"/>
                  <a:pt x="460130" y="22704"/>
                  <a:pt x="196845" y="65722"/>
                </a:cubicBezTo>
                <a:cubicBezTo>
                  <a:pt x="-66440" y="108740"/>
                  <a:pt x="-57836" y="213705"/>
                  <a:pt x="176195" y="261886"/>
                </a:cubicBezTo>
                <a:cubicBezTo>
                  <a:pt x="410226" y="310067"/>
                  <a:pt x="1601033" y="354806"/>
                  <a:pt x="1601033" y="3548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3386571" y="2818568"/>
            <a:ext cx="320072" cy="165191"/>
          </a:xfrm>
          <a:custGeom>
            <a:avLst/>
            <a:gdLst>
              <a:gd name="connsiteX0" fmla="*/ 0 w 320072"/>
              <a:gd name="connsiteY0" fmla="*/ 0 h 165191"/>
              <a:gd name="connsiteX1" fmla="*/ 320072 w 320072"/>
              <a:gd name="connsiteY1" fmla="*/ 165191 h 165191"/>
            </a:gdLst>
            <a:ahLst/>
            <a:cxnLst>
              <a:cxn ang="0">
                <a:pos x="connsiteX0" y="connsiteY0"/>
              </a:cxn>
              <a:cxn ang="0">
                <a:pos x="connsiteX1" y="connsiteY1"/>
              </a:cxn>
            </a:cxnLst>
            <a:rect l="l" t="t" r="r" b="b"/>
            <a:pathLst>
              <a:path w="320072" h="165191">
                <a:moveTo>
                  <a:pt x="0" y="0"/>
                </a:moveTo>
                <a:lnTo>
                  <a:pt x="320072" y="165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27871" y="2808238"/>
            <a:ext cx="237473" cy="268435"/>
          </a:xfrm>
          <a:custGeom>
            <a:avLst/>
            <a:gdLst>
              <a:gd name="connsiteX0" fmla="*/ 237473 w 237473"/>
              <a:gd name="connsiteY0" fmla="*/ 0 h 268435"/>
              <a:gd name="connsiteX1" fmla="*/ 72274 w 237473"/>
              <a:gd name="connsiteY1" fmla="*/ 144542 h 268435"/>
              <a:gd name="connsiteX2" fmla="*/ 0 w 237473"/>
              <a:gd name="connsiteY2" fmla="*/ 268435 h 268435"/>
            </a:gdLst>
            <a:ahLst/>
            <a:cxnLst>
              <a:cxn ang="0">
                <a:pos x="connsiteX0" y="connsiteY0"/>
              </a:cxn>
              <a:cxn ang="0">
                <a:pos x="connsiteX1" y="connsiteY1"/>
              </a:cxn>
              <a:cxn ang="0">
                <a:pos x="connsiteX2" y="connsiteY2"/>
              </a:cxn>
            </a:cxnLst>
            <a:rect l="l" t="t" r="r" b="b"/>
            <a:pathLst>
              <a:path w="237473" h="268435">
                <a:moveTo>
                  <a:pt x="237473" y="0"/>
                </a:moveTo>
                <a:cubicBezTo>
                  <a:pt x="174663" y="49901"/>
                  <a:pt x="111853" y="99803"/>
                  <a:pt x="72274" y="144542"/>
                </a:cubicBezTo>
                <a:cubicBezTo>
                  <a:pt x="32695" y="189281"/>
                  <a:pt x="16347" y="228858"/>
                  <a:pt x="0" y="26843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314297" y="3830362"/>
            <a:ext cx="227148" cy="258111"/>
          </a:xfrm>
          <a:custGeom>
            <a:avLst/>
            <a:gdLst>
              <a:gd name="connsiteX0" fmla="*/ 0 w 227148"/>
              <a:gd name="connsiteY0" fmla="*/ 0 h 258111"/>
              <a:gd name="connsiteX1" fmla="*/ 113574 w 227148"/>
              <a:gd name="connsiteY1" fmla="*/ 185840 h 258111"/>
              <a:gd name="connsiteX2" fmla="*/ 227148 w 227148"/>
              <a:gd name="connsiteY2" fmla="*/ 258111 h 258111"/>
            </a:gdLst>
            <a:ahLst/>
            <a:cxnLst>
              <a:cxn ang="0">
                <a:pos x="connsiteX0" y="connsiteY0"/>
              </a:cxn>
              <a:cxn ang="0">
                <a:pos x="connsiteX1" y="connsiteY1"/>
              </a:cxn>
              <a:cxn ang="0">
                <a:pos x="connsiteX2" y="connsiteY2"/>
              </a:cxn>
            </a:cxnLst>
            <a:rect l="l" t="t" r="r" b="b"/>
            <a:pathLst>
              <a:path w="227148" h="258111">
                <a:moveTo>
                  <a:pt x="0" y="0"/>
                </a:moveTo>
                <a:cubicBezTo>
                  <a:pt x="37858" y="71411"/>
                  <a:pt x="75716" y="142822"/>
                  <a:pt x="113574" y="185840"/>
                </a:cubicBezTo>
                <a:cubicBezTo>
                  <a:pt x="151432" y="228859"/>
                  <a:pt x="206498" y="246066"/>
                  <a:pt x="227148" y="25811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3324622" y="3820038"/>
            <a:ext cx="268447" cy="196164"/>
          </a:xfrm>
          <a:custGeom>
            <a:avLst/>
            <a:gdLst>
              <a:gd name="connsiteX0" fmla="*/ 268447 w 268447"/>
              <a:gd name="connsiteY0" fmla="*/ 0 h 196164"/>
              <a:gd name="connsiteX1" fmla="*/ 0 w 268447"/>
              <a:gd name="connsiteY1" fmla="*/ 196164 h 196164"/>
            </a:gdLst>
            <a:ahLst/>
            <a:cxnLst>
              <a:cxn ang="0">
                <a:pos x="connsiteX0" y="connsiteY0"/>
              </a:cxn>
              <a:cxn ang="0">
                <a:pos x="connsiteX1" y="connsiteY1"/>
              </a:cxn>
            </a:cxnLst>
            <a:rect l="l" t="t" r="r" b="b"/>
            <a:pathLst>
              <a:path w="268447" h="196164">
                <a:moveTo>
                  <a:pt x="268447" y="0"/>
                </a:moveTo>
                <a:lnTo>
                  <a:pt x="0" y="19616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3198347" y="3499974"/>
            <a:ext cx="154874" cy="134217"/>
          </a:xfrm>
          <a:custGeom>
            <a:avLst/>
            <a:gdLst>
              <a:gd name="connsiteX0" fmla="*/ 0 w 154874"/>
              <a:gd name="connsiteY0" fmla="*/ 0 h 134217"/>
              <a:gd name="connsiteX1" fmla="*/ 154874 w 154874"/>
              <a:gd name="connsiteY1" fmla="*/ 134217 h 134217"/>
            </a:gdLst>
            <a:ahLst/>
            <a:cxnLst>
              <a:cxn ang="0">
                <a:pos x="connsiteX0" y="connsiteY0"/>
              </a:cxn>
              <a:cxn ang="0">
                <a:pos x="connsiteX1" y="connsiteY1"/>
              </a:cxn>
            </a:cxnLst>
            <a:rect l="l" t="t" r="r" b="b"/>
            <a:pathLst>
              <a:path w="154874" h="134217">
                <a:moveTo>
                  <a:pt x="0" y="0"/>
                </a:moveTo>
                <a:cubicBezTo>
                  <a:pt x="61089" y="49901"/>
                  <a:pt x="122179" y="99802"/>
                  <a:pt x="154874" y="13421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rot="20293517">
            <a:off x="3305159" y="3312949"/>
            <a:ext cx="340722" cy="268435"/>
          </a:xfrm>
          <a:custGeom>
            <a:avLst/>
            <a:gdLst>
              <a:gd name="connsiteX0" fmla="*/ 0 w 340722"/>
              <a:gd name="connsiteY0" fmla="*/ 268435 h 268435"/>
              <a:gd name="connsiteX1" fmla="*/ 82600 w 340722"/>
              <a:gd name="connsiteY1" fmla="*/ 185840 h 268435"/>
              <a:gd name="connsiteX2" fmla="*/ 340722 w 340722"/>
              <a:gd name="connsiteY2" fmla="*/ 0 h 268435"/>
            </a:gdLst>
            <a:ahLst/>
            <a:cxnLst>
              <a:cxn ang="0">
                <a:pos x="connsiteX0" y="connsiteY0"/>
              </a:cxn>
              <a:cxn ang="0">
                <a:pos x="connsiteX1" y="connsiteY1"/>
              </a:cxn>
              <a:cxn ang="0">
                <a:pos x="connsiteX2" y="connsiteY2"/>
              </a:cxn>
            </a:cxnLst>
            <a:rect l="l" t="t" r="r" b="b"/>
            <a:pathLst>
              <a:path w="340722" h="268435">
                <a:moveTo>
                  <a:pt x="0" y="268435"/>
                </a:moveTo>
                <a:cubicBezTo>
                  <a:pt x="12906" y="249507"/>
                  <a:pt x="25813" y="230579"/>
                  <a:pt x="82600" y="185840"/>
                </a:cubicBezTo>
                <a:cubicBezTo>
                  <a:pt x="139387" y="141101"/>
                  <a:pt x="340722" y="0"/>
                  <a:pt x="34072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38411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Tree>
    <p:extLst>
      <p:ext uri="{BB962C8B-B14F-4D97-AF65-F5344CB8AC3E}">
        <p14:creationId xmlns:p14="http://schemas.microsoft.com/office/powerpoint/2010/main" val="367508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
        <p:nvSpPr>
          <p:cNvPr id="5" name="TextBox 4"/>
          <p:cNvSpPr txBox="1"/>
          <p:nvPr/>
        </p:nvSpPr>
        <p:spPr>
          <a:xfrm>
            <a:off x="1357587" y="2575035"/>
            <a:ext cx="6236137" cy="1785104"/>
          </a:xfrm>
          <a:prstGeom prst="rect">
            <a:avLst/>
          </a:prstGeom>
          <a:solidFill>
            <a:schemeClr val="bg1">
              <a:alpha val="82000"/>
            </a:schemeClr>
          </a:solidFill>
        </p:spPr>
        <p:txBody>
          <a:bodyPr wrap="square" rtlCol="0">
            <a:spAutoFit/>
          </a:bodyPr>
          <a:lstStyle/>
          <a:p>
            <a:r>
              <a:rPr lang="en-US" sz="2000" b="1" dirty="0" smtClean="0"/>
              <a:t>RFC 4035</a:t>
            </a:r>
          </a:p>
          <a:p>
            <a:endParaRPr lang="en-US" dirty="0"/>
          </a:p>
          <a:p>
            <a:r>
              <a:rPr lang="en-US" dirty="0" smtClean="0"/>
              <a:t>If </a:t>
            </a:r>
            <a:r>
              <a:rPr lang="en-US" dirty="0"/>
              <a:t>the resolver does not support any of the algorithms listed in an authenticated DS </a:t>
            </a:r>
            <a:r>
              <a:rPr lang="en-US" dirty="0" err="1"/>
              <a:t>RRset</a:t>
            </a:r>
            <a:r>
              <a:rPr lang="en-US" dirty="0"/>
              <a:t>, then the resolver will not be able to verify the authentication path to the child zone. In this case, the resolver SHOULD treat the child zone as if it were unsigned.</a:t>
            </a:r>
          </a:p>
        </p:txBody>
      </p:sp>
    </p:spTree>
    <p:extLst>
      <p:ext uri="{BB962C8B-B14F-4D97-AF65-F5344CB8AC3E}">
        <p14:creationId xmlns:p14="http://schemas.microsoft.com/office/powerpoint/2010/main" val="2452543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a:t>
            </a:r>
            <a:endParaRPr lang="en-US" dirty="0"/>
          </a:p>
        </p:txBody>
      </p:sp>
      <p:sp>
        <p:nvSpPr>
          <p:cNvPr id="3" name="Content Placeholder 2"/>
          <p:cNvSpPr>
            <a:spLocks noGrp="1"/>
          </p:cNvSpPr>
          <p:nvPr>
            <p:ph idx="1"/>
          </p:nvPr>
        </p:nvSpPr>
        <p:spPr/>
        <p:txBody>
          <a:bodyPr>
            <a:normAutofit fontScale="92500"/>
          </a:bodyPr>
          <a:lstStyle/>
          <a:p>
            <a:r>
              <a:rPr lang="en-US" dirty="0" smtClean="0"/>
              <a:t>Elliptic Curve Cryptography allows for the construction of “strong” public/private key pairs with key lengths that are far shorter than equivalent strength keys using RSA </a:t>
            </a:r>
          </a:p>
          <a:p>
            <a:pPr marL="457200" lvl="1" indent="0">
              <a:buNone/>
            </a:pPr>
            <a:r>
              <a:rPr lang="en-US" sz="1800" dirty="0" smtClean="0"/>
              <a:t>“256-bit ECC public key should provide comparable security to a 3072-bit RSA public key” *</a:t>
            </a:r>
          </a:p>
          <a:p>
            <a:pPr marL="457200" lvl="1" indent="0">
              <a:buNone/>
            </a:pPr>
            <a:endParaRPr lang="en-US" sz="1800" dirty="0" smtClean="0"/>
          </a:p>
          <a:p>
            <a:r>
              <a:rPr lang="en-US" dirty="0" smtClean="0"/>
              <a:t>And the DNS protocol has some sensitivities over size when using UDP</a:t>
            </a:r>
          </a:p>
          <a:p>
            <a:pPr lvl="1"/>
            <a:r>
              <a:rPr lang="en-US" dirty="0" smtClean="0"/>
              <a:t>UDP fragmentation has its issues in both V4 and V6</a:t>
            </a:r>
          </a:p>
          <a:p>
            <a:endParaRPr lang="en-US" sz="2200" dirty="0"/>
          </a:p>
        </p:txBody>
      </p:sp>
      <p:sp>
        <p:nvSpPr>
          <p:cNvPr id="4" name="Rectangle 3"/>
          <p:cNvSpPr/>
          <p:nvPr/>
        </p:nvSpPr>
        <p:spPr>
          <a:xfrm>
            <a:off x="5704400" y="6604056"/>
            <a:ext cx="3376538" cy="246221"/>
          </a:xfrm>
          <a:prstGeom prst="rect">
            <a:avLst/>
          </a:prstGeom>
        </p:spPr>
        <p:txBody>
          <a:bodyPr wrap="square">
            <a:spAutoFit/>
          </a:bodyPr>
          <a:lstStyle/>
          <a:p>
            <a:r>
              <a:rPr lang="en-US" sz="1000" dirty="0" smtClean="0"/>
              <a:t>* http</a:t>
            </a:r>
            <a:r>
              <a:rPr lang="en-US" sz="1000" dirty="0"/>
              <a:t>://</a:t>
            </a:r>
            <a:r>
              <a:rPr lang="en-US" sz="1000" dirty="0" err="1"/>
              <a:t>en.wikipedia.org</a:t>
            </a:r>
            <a:r>
              <a:rPr lang="en-US" sz="1000" dirty="0"/>
              <a:t>/wiki/</a:t>
            </a:r>
            <a:r>
              <a:rPr lang="en-US" sz="1000" dirty="0" err="1"/>
              <a:t>Elliptic_curve_cryptography</a:t>
            </a:r>
            <a:endParaRPr lang="en-US" sz="1000" dirty="0"/>
          </a:p>
        </p:txBody>
      </p:sp>
    </p:spTree>
    <p:extLst>
      <p:ext uri="{BB962C8B-B14F-4D97-AF65-F5344CB8AC3E}">
        <p14:creationId xmlns:p14="http://schemas.microsoft.com/office/powerpoint/2010/main" val="2121442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733"/>
            <a:ext cx="8229600" cy="1143000"/>
          </a:xfrm>
        </p:spPr>
        <p:txBody>
          <a:bodyPr>
            <a:normAutofit fontScale="90000"/>
          </a:bodyPr>
          <a:lstStyle/>
          <a:p>
            <a:r>
              <a:rPr lang="en-US" dirty="0" smtClean="0"/>
              <a:t>DNS resolver failure modes for an unknown signing algorithm</a:t>
            </a:r>
            <a:endParaRPr lang="en-US" dirty="0"/>
          </a:p>
        </p:txBody>
      </p:sp>
      <p:sp>
        <p:nvSpPr>
          <p:cNvPr id="3" name="Content Placeholder 2"/>
          <p:cNvSpPr>
            <a:spLocks noGrp="1"/>
          </p:cNvSpPr>
          <p:nvPr>
            <p:ph idx="1"/>
          </p:nvPr>
        </p:nvSpPr>
        <p:spPr>
          <a:xfrm>
            <a:off x="207818" y="1646380"/>
            <a:ext cx="8774546" cy="4525963"/>
          </a:xfrm>
        </p:spPr>
        <p:txBody>
          <a:bodyPr>
            <a:normAutofit/>
          </a:bodyPr>
          <a:lstStyle/>
          <a:p>
            <a:pPr marL="0" indent="0">
              <a:spcBef>
                <a:spcPts val="1368"/>
              </a:spcBef>
              <a:buNone/>
            </a:pPr>
            <a:r>
              <a:rPr lang="en-US" dirty="0" smtClean="0"/>
              <a:t>If a DNSSEC-Validating resolver receives a response DS with an unknown crypto algorithm does it:</a:t>
            </a:r>
          </a:p>
          <a:p>
            <a:pPr lvl="1">
              <a:spcBef>
                <a:spcPts val="1368"/>
              </a:spcBef>
              <a:buFont typeface="Wingdings" charset="2"/>
              <a:buChar char="q"/>
            </a:pPr>
            <a:r>
              <a:rPr lang="en-US" sz="2200" dirty="0" smtClean="0"/>
              <a:t>Immediately stop resolution and return a status code of SERVFAIL?</a:t>
            </a:r>
          </a:p>
          <a:p>
            <a:pPr lvl="1">
              <a:spcBef>
                <a:spcPts val="1368"/>
              </a:spcBef>
              <a:buFont typeface="Wingdings" charset="2"/>
              <a:buChar char="q"/>
            </a:pPr>
            <a:r>
              <a:rPr lang="en-US" sz="2200" dirty="0" smtClean="0"/>
              <a:t>Fetch the DNSKEY RR and then return a status code of SERVFAIL?</a:t>
            </a:r>
          </a:p>
          <a:p>
            <a:pPr lvl="1">
              <a:spcBef>
                <a:spcPts val="1368"/>
              </a:spcBef>
              <a:buFont typeface="Wingdings" charset="2"/>
              <a:buChar char="q"/>
            </a:pPr>
            <a:r>
              <a:rPr lang="en-US" sz="2200" dirty="0" smtClean="0"/>
              <a:t>Abandon validation and just return the </a:t>
            </a:r>
            <a:r>
              <a:rPr lang="en-US" sz="2200" dirty="0" err="1" smtClean="0"/>
              <a:t>unvalidated</a:t>
            </a:r>
            <a:r>
              <a:rPr lang="en-US" sz="2200" dirty="0" smtClean="0"/>
              <a:t> query result?</a:t>
            </a:r>
          </a:p>
          <a:p>
            <a:pPr lvl="1">
              <a:spcBef>
                <a:spcPts val="1368"/>
              </a:spcBef>
            </a:pPr>
            <a:endParaRPr lang="en-US" dirty="0" smtClean="0"/>
          </a:p>
          <a:p>
            <a:pPr lvl="1">
              <a:spcBef>
                <a:spcPts val="1368"/>
              </a:spcBef>
            </a:pPr>
            <a:endParaRPr lang="en-US" dirty="0"/>
          </a:p>
        </p:txBody>
      </p:sp>
      <p:sp>
        <p:nvSpPr>
          <p:cNvPr id="4" name="Freeform 3"/>
          <p:cNvSpPr/>
          <p:nvPr/>
        </p:nvSpPr>
        <p:spPr>
          <a:xfrm>
            <a:off x="661847" y="3890734"/>
            <a:ext cx="330924" cy="196773"/>
          </a:xfrm>
          <a:custGeom>
            <a:avLst/>
            <a:gdLst>
              <a:gd name="connsiteX0" fmla="*/ 0 w 330924"/>
              <a:gd name="connsiteY0" fmla="*/ 0 h 196773"/>
              <a:gd name="connsiteX1" fmla="*/ 223597 w 330924"/>
              <a:gd name="connsiteY1" fmla="*/ 116275 h 196773"/>
              <a:gd name="connsiteX2" fmla="*/ 330924 w 330924"/>
              <a:gd name="connsiteY2" fmla="*/ 196773 h 196773"/>
            </a:gdLst>
            <a:ahLst/>
            <a:cxnLst>
              <a:cxn ang="0">
                <a:pos x="connsiteX0" y="connsiteY0"/>
              </a:cxn>
              <a:cxn ang="0">
                <a:pos x="connsiteX1" y="connsiteY1"/>
              </a:cxn>
              <a:cxn ang="0">
                <a:pos x="connsiteX2" y="connsiteY2"/>
              </a:cxn>
            </a:cxnLst>
            <a:rect l="l" t="t" r="r" b="b"/>
            <a:pathLst>
              <a:path w="330924" h="196773">
                <a:moveTo>
                  <a:pt x="0" y="0"/>
                </a:moveTo>
                <a:cubicBezTo>
                  <a:pt x="84221" y="41740"/>
                  <a:pt x="168443" y="83480"/>
                  <a:pt x="223597" y="116275"/>
                </a:cubicBezTo>
                <a:cubicBezTo>
                  <a:pt x="278751" y="149070"/>
                  <a:pt x="330924" y="196773"/>
                  <a:pt x="330924" y="19677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778118" y="3828124"/>
            <a:ext cx="313035" cy="250439"/>
          </a:xfrm>
          <a:custGeom>
            <a:avLst/>
            <a:gdLst>
              <a:gd name="connsiteX0" fmla="*/ 313035 w 313035"/>
              <a:gd name="connsiteY0" fmla="*/ 0 h 250439"/>
              <a:gd name="connsiteX1" fmla="*/ 0 w 313035"/>
              <a:gd name="connsiteY1" fmla="*/ 250439 h 250439"/>
            </a:gdLst>
            <a:ahLst/>
            <a:cxnLst>
              <a:cxn ang="0">
                <a:pos x="connsiteX0" y="connsiteY0"/>
              </a:cxn>
              <a:cxn ang="0">
                <a:pos x="connsiteX1" y="connsiteY1"/>
              </a:cxn>
            </a:cxnLst>
            <a:rect l="l" t="t" r="r" b="b"/>
            <a:pathLst>
              <a:path w="313035" h="250439">
                <a:moveTo>
                  <a:pt x="313035" y="0"/>
                </a:moveTo>
                <a:lnTo>
                  <a:pt x="0" y="25043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51728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Hmmm</a:t>
            </a:r>
            <a:endParaRPr lang="en-US" dirty="0"/>
          </a:p>
        </p:txBody>
      </p:sp>
      <p:sp>
        <p:nvSpPr>
          <p:cNvPr id="3" name="Content Placeholder 2"/>
          <p:cNvSpPr>
            <a:spLocks noGrp="1"/>
          </p:cNvSpPr>
          <p:nvPr>
            <p:ph idx="1"/>
          </p:nvPr>
        </p:nvSpPr>
        <p:spPr/>
        <p:txBody>
          <a:bodyPr/>
          <a:lstStyle/>
          <a:p>
            <a:r>
              <a:rPr lang="en-US" dirty="0" smtClean="0"/>
              <a:t>How does this relate to affected users?</a:t>
            </a:r>
          </a:p>
          <a:p>
            <a:r>
              <a:rPr lang="en-US" dirty="0" smtClean="0"/>
              <a:t>How do validating resolvers manage an </a:t>
            </a:r>
            <a:r>
              <a:rPr lang="en-US" dirty="0" err="1" smtClean="0"/>
              <a:t>unrecognised</a:t>
            </a:r>
            <a:r>
              <a:rPr lang="en-US" dirty="0" smtClean="0"/>
              <a:t> algorithm failure? </a:t>
            </a:r>
          </a:p>
          <a:p>
            <a:endParaRPr lang="en-US" dirty="0"/>
          </a:p>
          <a:p>
            <a:r>
              <a:rPr lang="en-US" dirty="0" smtClean="0"/>
              <a:t>Lets try again and look at both DNS query and web log data</a:t>
            </a:r>
            <a:endParaRPr lang="en-US" dirty="0"/>
          </a:p>
        </p:txBody>
      </p:sp>
    </p:spTree>
    <p:extLst>
      <p:ext uri="{BB962C8B-B14F-4D97-AF65-F5344CB8AC3E}">
        <p14:creationId xmlns:p14="http://schemas.microsoft.com/office/powerpoint/2010/main" val="3917613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Second </a:t>
            </a:r>
            <a:r>
              <a:rPr lang="en-US" dirty="0"/>
              <a:t>Approach  to answering the ECC question </a:t>
            </a:r>
            <a:r>
              <a:rPr lang="en-US" dirty="0" smtClean="0"/>
              <a:t>– DNS + WEB</a:t>
            </a:r>
            <a:endParaRPr lang="en-US" dirty="0"/>
          </a:p>
        </p:txBody>
      </p:sp>
      <p:sp>
        <p:nvSpPr>
          <p:cNvPr id="3" name="Content Placeholder 2"/>
          <p:cNvSpPr>
            <a:spLocks noGrp="1"/>
          </p:cNvSpPr>
          <p:nvPr>
            <p:ph idx="1"/>
          </p:nvPr>
        </p:nvSpPr>
        <p:spPr>
          <a:xfrm>
            <a:off x="457200" y="1643296"/>
            <a:ext cx="8686800" cy="4525963"/>
          </a:xfrm>
        </p:spPr>
        <p:txBody>
          <a:bodyPr>
            <a:normAutofit/>
          </a:bodyPr>
          <a:lstStyle/>
          <a:p>
            <a:pPr marL="0" indent="0">
              <a:buNone/>
            </a:pPr>
            <a:r>
              <a:rPr lang="en-US" sz="1200" dirty="0" smtClean="0">
                <a:latin typeface="Menlo Regular"/>
                <a:cs typeface="Menlo Regular"/>
              </a:rPr>
              <a:t>Data collection: 2/3/15 – 19/3/15</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  1,830,668 clients who appear to be exclusively using RSA DNSSEC-Validating resolvers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ECC Results:</a:t>
            </a:r>
            <a:endParaRPr lang="en-US" sz="1200" dirty="0">
              <a:latin typeface="Menlo Regular"/>
              <a:cs typeface="Menlo Regular"/>
            </a:endParaRPr>
          </a:p>
          <a:p>
            <a:pPr marL="0" indent="0">
              <a:buNone/>
            </a:pPr>
            <a:r>
              <a:rPr lang="en-US" sz="1200" dirty="0">
                <a:latin typeface="Menlo Regular"/>
                <a:cs typeface="Menlo Regular"/>
              </a:rPr>
              <a:t> </a:t>
            </a:r>
            <a:r>
              <a:rPr lang="en-US" sz="1200" dirty="0" smtClean="0">
                <a:latin typeface="Menlo Regular"/>
                <a:cs typeface="Menlo Regular"/>
              </a:rPr>
              <a:t> Success</a:t>
            </a:r>
            <a:r>
              <a:rPr lang="en-US" sz="1200" dirty="0">
                <a:latin typeface="Menlo Regular"/>
                <a:cs typeface="Menlo Regular"/>
              </a:rPr>
              <a:t>: </a:t>
            </a:r>
            <a:r>
              <a:rPr lang="en-US" sz="1200" dirty="0" smtClean="0">
                <a:latin typeface="Menlo Regular"/>
                <a:cs typeface="Menlo Regular"/>
              </a:rPr>
              <a:t>       79.9% 1,461,772   Saw fetches </a:t>
            </a:r>
            <a:r>
              <a:rPr lang="en-US" sz="1200" dirty="0">
                <a:latin typeface="Menlo Regular"/>
                <a:cs typeface="Menlo Regular"/>
              </a:rPr>
              <a:t>of the </a:t>
            </a:r>
            <a:r>
              <a:rPr lang="en-US" sz="1200" dirty="0" smtClean="0">
                <a:latin typeface="Menlo Regular"/>
                <a:cs typeface="Menlo Regular"/>
              </a:rPr>
              <a:t>ECC DNSSEC </a:t>
            </a:r>
            <a:r>
              <a:rPr lang="en-US" sz="1200" dirty="0">
                <a:latin typeface="Menlo Regular"/>
                <a:cs typeface="Menlo Regular"/>
              </a:rPr>
              <a:t>RRs and </a:t>
            </a:r>
            <a:r>
              <a:rPr lang="en-US" sz="1200" dirty="0" smtClean="0">
                <a:latin typeface="Menlo Regular"/>
                <a:cs typeface="Menlo Regular"/>
              </a:rPr>
              <a:t>the well-</a:t>
            </a:r>
          </a:p>
          <a:p>
            <a:pPr marL="0" indent="0">
              <a:buNone/>
            </a:pPr>
            <a:r>
              <a:rPr lang="en-US" sz="1200" dirty="0">
                <a:latin typeface="Menlo Regular"/>
                <a:cs typeface="Menlo Regular"/>
              </a:rPr>
              <a:t> </a:t>
            </a:r>
            <a:r>
              <a:rPr lang="en-US" sz="1200" dirty="0" smtClean="0">
                <a:latin typeface="Menlo Regular"/>
                <a:cs typeface="Menlo Regular"/>
              </a:rPr>
              <a:t>                                   signed named URL, but not the badly signed named URL</a:t>
            </a:r>
            <a:endParaRPr lang="en-US" sz="1200" dirty="0">
              <a:latin typeface="Menlo Regular"/>
              <a:cs typeface="Menlo Regular"/>
            </a:endParaRP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  Failure (fetched both URLs):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  Mixed Resolvers  5.1%	  93,746   Used both ECDSA-Validating and non-validating resolvers</a:t>
            </a:r>
          </a:p>
          <a:p>
            <a:pPr marL="0" indent="0">
              <a:buNone/>
            </a:pPr>
            <a:r>
              <a:rPr lang="en-US" sz="1200" dirty="0">
                <a:latin typeface="Menlo Regular"/>
                <a:cs typeface="Menlo Regular"/>
              </a:rPr>
              <a:t> </a:t>
            </a:r>
            <a:r>
              <a:rPr lang="en-US" sz="1200" dirty="0" smtClean="0">
                <a:latin typeface="Menlo Regular"/>
                <a:cs typeface="Menlo Regular"/>
              </a:rPr>
              <a:t> NO ECC		   13.3% 	 243,794   Saw A, DS, no DNSKEY, fetched both URLs</a:t>
            </a:r>
          </a:p>
          <a:p>
            <a:pPr marL="0" indent="0">
              <a:buNone/>
            </a:pPr>
            <a:r>
              <a:rPr lang="en-US" sz="1200" dirty="0" smtClean="0">
                <a:latin typeface="Menlo Regular"/>
                <a:cs typeface="Menlo Regular"/>
              </a:rPr>
              <a:t>  Mixed            1.3%    24,420   Saw some DNSSEC queries, fetched both URLs</a:t>
            </a:r>
          </a:p>
          <a:p>
            <a:pPr marL="0" indent="0">
              <a:buNone/>
            </a:pPr>
            <a:r>
              <a:rPr lang="en-US" sz="1200" dirty="0">
                <a:latin typeface="Menlo Regular"/>
                <a:cs typeface="Menlo Regular"/>
              </a:rPr>
              <a:t> </a:t>
            </a:r>
            <a:r>
              <a:rPr lang="en-US" sz="1200" dirty="0" smtClean="0">
                <a:latin typeface="Menlo Regular"/>
                <a:cs typeface="Menlo Regular"/>
              </a:rPr>
              <a:t> No Validation    0.4%	   6,836	 Did not fetch any DNSSEC RRs</a:t>
            </a:r>
          </a:p>
          <a:p>
            <a:pPr marL="0" indent="0">
              <a:buNone/>
            </a:pPr>
            <a:endParaRPr lang="en-US" sz="1200" dirty="0">
              <a:latin typeface="Menlo Regular"/>
              <a:cs typeface="Menlo Regular"/>
            </a:endParaRPr>
          </a:p>
          <a:p>
            <a:pPr marL="0" indent="0">
              <a:buNone/>
            </a:pPr>
            <a:r>
              <a:rPr lang="en-US" sz="1200" b="1" dirty="0" smtClean="0">
                <a:latin typeface="Menlo Regular"/>
                <a:cs typeface="Menlo Regular"/>
              </a:rPr>
              <a:t>Apparent Fail:    20.1%   368,796</a:t>
            </a:r>
          </a:p>
          <a:p>
            <a:pPr marL="0" indent="0">
              <a:buNone/>
            </a:pPr>
            <a:endParaRPr lang="en-US" sz="1200" b="1" dirty="0">
              <a:latin typeface="Menlo Regular"/>
              <a:cs typeface="Menlo Regular"/>
            </a:endParaRPr>
          </a:p>
        </p:txBody>
      </p:sp>
      <p:sp>
        <p:nvSpPr>
          <p:cNvPr id="4" name="Freeform 3"/>
          <p:cNvSpPr/>
          <p:nvPr/>
        </p:nvSpPr>
        <p:spPr>
          <a:xfrm>
            <a:off x="366461" y="4805850"/>
            <a:ext cx="3721533" cy="687295"/>
          </a:xfrm>
          <a:custGeom>
            <a:avLst/>
            <a:gdLst>
              <a:gd name="connsiteX0" fmla="*/ 3018007 w 3721533"/>
              <a:gd name="connsiteY0" fmla="*/ 684131 h 687295"/>
              <a:gd name="connsiteX1" fmla="*/ 3710734 w 3721533"/>
              <a:gd name="connsiteY1" fmla="*/ 383949 h 687295"/>
              <a:gd name="connsiteX2" fmla="*/ 2533098 w 3721533"/>
              <a:gd name="connsiteY2" fmla="*/ 14494 h 687295"/>
              <a:gd name="connsiteX3" fmla="*/ 108552 w 3721533"/>
              <a:gd name="connsiteY3" fmla="*/ 118403 h 687295"/>
              <a:gd name="connsiteX4" fmla="*/ 593461 w 3721533"/>
              <a:gd name="connsiteY4" fmla="*/ 522494 h 687295"/>
              <a:gd name="connsiteX5" fmla="*/ 2140552 w 3721533"/>
              <a:gd name="connsiteY5" fmla="*/ 684131 h 687295"/>
              <a:gd name="connsiteX6" fmla="*/ 3191189 w 3721533"/>
              <a:gd name="connsiteY6" fmla="*/ 395494 h 68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1533" h="687295">
                <a:moveTo>
                  <a:pt x="3018007" y="684131"/>
                </a:moveTo>
                <a:cubicBezTo>
                  <a:pt x="3404779" y="589843"/>
                  <a:pt x="3791552" y="495555"/>
                  <a:pt x="3710734" y="383949"/>
                </a:cubicBezTo>
                <a:cubicBezTo>
                  <a:pt x="3629916" y="272343"/>
                  <a:pt x="3133462" y="58752"/>
                  <a:pt x="2533098" y="14494"/>
                </a:cubicBezTo>
                <a:cubicBezTo>
                  <a:pt x="1932734" y="-29764"/>
                  <a:pt x="431825" y="33736"/>
                  <a:pt x="108552" y="118403"/>
                </a:cubicBezTo>
                <a:cubicBezTo>
                  <a:pt x="-214721" y="203070"/>
                  <a:pt x="254794" y="428206"/>
                  <a:pt x="593461" y="522494"/>
                </a:cubicBezTo>
                <a:cubicBezTo>
                  <a:pt x="932128" y="616782"/>
                  <a:pt x="1707597" y="705298"/>
                  <a:pt x="2140552" y="684131"/>
                </a:cubicBezTo>
                <a:cubicBezTo>
                  <a:pt x="2573507" y="662964"/>
                  <a:pt x="2882348" y="529229"/>
                  <a:pt x="3191189" y="39549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rot="21228388">
            <a:off x="2870029" y="5161371"/>
            <a:ext cx="5408355" cy="923330"/>
          </a:xfrm>
          <a:prstGeom prst="rect">
            <a:avLst/>
          </a:prstGeom>
        </p:spPr>
        <p:txBody>
          <a:bodyPr wrap="square">
            <a:spAutoFit/>
          </a:bodyPr>
          <a:lstStyle/>
          <a:p>
            <a:r>
              <a:rPr lang="en-US" dirty="0">
                <a:latin typeface="AhnbergHand"/>
                <a:cs typeface="AhnbergHand"/>
              </a:rPr>
              <a:t>1 in 5 </a:t>
            </a:r>
            <a:r>
              <a:rPr lang="en-US" dirty="0" smtClean="0">
                <a:latin typeface="AhnbergHand"/>
                <a:cs typeface="AhnbergHand"/>
              </a:rPr>
              <a:t>clients that use resolvers that perform DNSSEC validation with RSA  fail to validate with ECDSA</a:t>
            </a:r>
            <a:endParaRPr lang="en-US" dirty="0">
              <a:latin typeface="AhnbergHand"/>
              <a:cs typeface="AhnbergHand"/>
            </a:endParaRPr>
          </a:p>
        </p:txBody>
      </p:sp>
    </p:spTree>
    <p:extLst>
      <p:ext uri="{BB962C8B-B14F-4D97-AF65-F5344CB8AC3E}">
        <p14:creationId xmlns:p14="http://schemas.microsoft.com/office/powerpoint/2010/main" val="1339181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fontScale="85000" lnSpcReduction="10000"/>
          </a:bodyPr>
          <a:lstStyle/>
          <a:p>
            <a:pPr>
              <a:spcBef>
                <a:spcPts val="1968"/>
              </a:spcBef>
            </a:pPr>
            <a:r>
              <a:rPr lang="en-US" dirty="0" smtClean="0"/>
              <a:t>These results show that 80% of clients who appeared to exclusively use RSA DNSSEC-Validating resolvers were also seen to perform validation using ECDSA</a:t>
            </a:r>
          </a:p>
          <a:p>
            <a:pPr>
              <a:spcBef>
                <a:spcPts val="1968"/>
              </a:spcBef>
            </a:pPr>
            <a:r>
              <a:rPr lang="en-US" dirty="0" smtClean="0"/>
              <a:t>Two thirds of the the remaining clients fetched both objects (13% of the total), but did not fetch any DNSKEY RRs.</a:t>
            </a:r>
          </a:p>
          <a:p>
            <a:pPr>
              <a:spcBef>
                <a:spcPts val="1968"/>
              </a:spcBef>
            </a:pPr>
            <a:r>
              <a:rPr lang="en-US" dirty="0" smtClean="0"/>
              <a:t>Of the remainder (5%), most were using a validating resolver (which returned SERVFAIL for the badly signed object), and then the client failed over to a non-validating resolver *</a:t>
            </a:r>
          </a:p>
        </p:txBody>
      </p:sp>
      <p:sp>
        <p:nvSpPr>
          <p:cNvPr id="4" name="TextBox 3"/>
          <p:cNvSpPr txBox="1"/>
          <p:nvPr/>
        </p:nvSpPr>
        <p:spPr>
          <a:xfrm>
            <a:off x="2881413" y="5922208"/>
            <a:ext cx="5805387" cy="830997"/>
          </a:xfrm>
          <a:prstGeom prst="rect">
            <a:avLst/>
          </a:prstGeom>
          <a:noFill/>
        </p:spPr>
        <p:txBody>
          <a:bodyPr wrap="square" rtlCol="0">
            <a:spAutoFit/>
          </a:bodyPr>
          <a:lstStyle/>
          <a:p>
            <a:r>
              <a:rPr lang="en-US" sz="1600" dirty="0" smtClean="0">
                <a:latin typeface="AhnbergHand"/>
                <a:cs typeface="AhnbergHand"/>
              </a:rPr>
              <a:t>* This is curious, because these clients did </a:t>
            </a:r>
            <a:r>
              <a:rPr lang="en-US" sz="1600" i="1" dirty="0" smtClean="0">
                <a:latin typeface="AhnbergHand"/>
                <a:cs typeface="AhnbergHand"/>
              </a:rPr>
              <a:t>not</a:t>
            </a:r>
            <a:r>
              <a:rPr lang="en-US" sz="1600" dirty="0" smtClean="0">
                <a:latin typeface="AhnbergHand"/>
                <a:cs typeface="AhnbergHand"/>
              </a:rPr>
              <a:t> failover to a non-validating resolver on a badly signed RSA structure</a:t>
            </a:r>
          </a:p>
        </p:txBody>
      </p:sp>
    </p:spTree>
    <p:extLst>
      <p:ext uri="{BB962C8B-B14F-4D97-AF65-F5344CB8AC3E}">
        <p14:creationId xmlns:p14="http://schemas.microsoft.com/office/powerpoint/2010/main" val="1808307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a:t>
            </a:r>
            <a:endParaRPr lang="en-US" dirty="0"/>
          </a:p>
        </p:txBody>
      </p:sp>
      <p:sp>
        <p:nvSpPr>
          <p:cNvPr id="3" name="Content Placeholder 2"/>
          <p:cNvSpPr>
            <a:spLocks noGrp="1"/>
          </p:cNvSpPr>
          <p:nvPr>
            <p:ph sz="half" idx="1"/>
          </p:nvPr>
        </p:nvSpPr>
        <p:spPr>
          <a:xfrm>
            <a:off x="11275" y="2162510"/>
            <a:ext cx="4787332" cy="4525963"/>
          </a:xfrm>
        </p:spPr>
        <p:txBody>
          <a:bodyPr>
            <a:noAutofit/>
          </a:bodyPr>
          <a:lstStyle/>
          <a:p>
            <a:pPr marL="0" indent="0">
              <a:buNone/>
            </a:pPr>
            <a:r>
              <a:rPr lang="en-US" sz="1800" dirty="0" smtClean="0">
                <a:latin typeface="Menlo Regular"/>
                <a:cs typeface="Menlo Regular"/>
              </a:rPr>
              <a:t> </a:t>
            </a:r>
            <a:endParaRPr lang="en-US" sz="1800" dirty="0">
              <a:latin typeface="Menlo Regular"/>
              <a:cs typeface="Menlo Regular"/>
            </a:endParaRPr>
          </a:p>
        </p:txBody>
      </p:sp>
      <p:sp>
        <p:nvSpPr>
          <p:cNvPr id="5" name="TextBox 4"/>
          <p:cNvSpPr txBox="1"/>
          <p:nvPr/>
        </p:nvSpPr>
        <p:spPr>
          <a:xfrm>
            <a:off x="180747" y="1248361"/>
            <a:ext cx="8017740" cy="830997"/>
          </a:xfrm>
          <a:prstGeom prst="rect">
            <a:avLst/>
          </a:prstGeom>
          <a:noFill/>
        </p:spPr>
        <p:txBody>
          <a:bodyPr wrap="none" rtlCol="0">
            <a:spAutoFit/>
          </a:bodyPr>
          <a:lstStyle/>
          <a:p>
            <a:r>
              <a:rPr lang="en-US" sz="1600" dirty="0" smtClean="0"/>
              <a:t>ECDSA failure rates – the % of users in each country who use RSA DNSSEC validating resolvers, </a:t>
            </a:r>
          </a:p>
          <a:p>
            <a:r>
              <a:rPr lang="en-US" sz="1600" dirty="0" smtClean="0"/>
              <a:t>but fail to validate when the DNSSEC crypto algorithm is ECDSA. Top 24 countries, ranked by</a:t>
            </a:r>
          </a:p>
          <a:p>
            <a:r>
              <a:rPr lang="en-US" sz="1600" dirty="0" smtClean="0"/>
              <a:t>Observed ECC Validation failure rates</a:t>
            </a:r>
            <a:endParaRPr lang="en-US" sz="1600" dirty="0"/>
          </a:p>
        </p:txBody>
      </p:sp>
      <p:sp>
        <p:nvSpPr>
          <p:cNvPr id="6" name="Content Placeholder 5"/>
          <p:cNvSpPr>
            <a:spLocks noGrp="1"/>
          </p:cNvSpPr>
          <p:nvPr>
            <p:ph sz="half" idx="2"/>
          </p:nvPr>
        </p:nvSpPr>
        <p:spPr>
          <a:xfrm>
            <a:off x="180747" y="2252780"/>
            <a:ext cx="8506053" cy="4435693"/>
          </a:xfrm>
        </p:spPr>
        <p:txBody>
          <a:bodyPr>
            <a:normAutofit fontScale="40000" lnSpcReduction="20000"/>
          </a:bodyPr>
          <a:lstStyle/>
          <a:p>
            <a:pPr marL="0" indent="0">
              <a:buNone/>
            </a:pPr>
            <a:r>
              <a:rPr lang="en-US" dirty="0" smtClean="0">
                <a:latin typeface="Lucida Console"/>
                <a:cs typeface="Lucida Console"/>
              </a:rPr>
              <a:t>Rank CC  Failure Samples  Country Name </a:t>
            </a:r>
          </a:p>
          <a:p>
            <a:pPr marL="0" indent="0">
              <a:buNone/>
            </a:pPr>
            <a:r>
              <a:rPr lang="nl-NL" dirty="0" smtClean="0">
                <a:latin typeface="Lucida Console"/>
                <a:cs typeface="Lucida Console"/>
              </a:rPr>
              <a:t> 1   CY  94.1%    </a:t>
            </a:r>
            <a:r>
              <a:rPr lang="nl-NL" dirty="0">
                <a:latin typeface="Lucida Console"/>
                <a:cs typeface="Lucida Console"/>
              </a:rPr>
              <a:t>5,638 </a:t>
            </a:r>
            <a:r>
              <a:rPr lang="nl-NL" dirty="0" smtClean="0">
                <a:latin typeface="Lucida Console"/>
                <a:cs typeface="Lucida Console"/>
              </a:rPr>
              <a:t>  </a:t>
            </a:r>
            <a:r>
              <a:rPr lang="nl-NL" dirty="0">
                <a:latin typeface="Lucida Console"/>
                <a:cs typeface="Lucida Console"/>
              </a:rPr>
              <a:t>Cyprus</a:t>
            </a:r>
          </a:p>
          <a:p>
            <a:pPr marL="0" indent="0">
              <a:buNone/>
            </a:pPr>
            <a:r>
              <a:rPr lang="nl-NL" dirty="0">
                <a:latin typeface="Lucida Console"/>
                <a:cs typeface="Lucida Console"/>
              </a:rPr>
              <a:t> </a:t>
            </a:r>
            <a:r>
              <a:rPr lang="nl-NL" dirty="0" smtClean="0">
                <a:latin typeface="Lucida Console"/>
                <a:cs typeface="Lucida Console"/>
              </a:rPr>
              <a:t>2   </a:t>
            </a:r>
            <a:r>
              <a:rPr lang="nl-NL" dirty="0">
                <a:latin typeface="Lucida Console"/>
                <a:cs typeface="Lucida Console"/>
              </a:rPr>
              <a:t>MT </a:t>
            </a:r>
            <a:r>
              <a:rPr lang="nl-NL" dirty="0" smtClean="0">
                <a:latin typeface="Lucida Console"/>
                <a:cs typeface="Lucida Console"/>
              </a:rPr>
              <a:t> 92.3%    </a:t>
            </a:r>
            <a:r>
              <a:rPr lang="nl-NL" dirty="0">
                <a:latin typeface="Lucida Console"/>
                <a:cs typeface="Lucida Console"/>
              </a:rPr>
              <a:t>1,973 </a:t>
            </a:r>
            <a:r>
              <a:rPr lang="nl-NL" dirty="0" smtClean="0">
                <a:latin typeface="Lucida Console"/>
                <a:cs typeface="Lucida Console"/>
              </a:rPr>
              <a:t>  </a:t>
            </a:r>
            <a:r>
              <a:rPr lang="nl-NL" dirty="0">
                <a:latin typeface="Lucida Console"/>
                <a:cs typeface="Lucida Console"/>
              </a:rPr>
              <a:t>Malta</a:t>
            </a:r>
          </a:p>
          <a:p>
            <a:pPr marL="0" indent="0">
              <a:buNone/>
            </a:pPr>
            <a:r>
              <a:rPr lang="nl-NL" dirty="0">
                <a:latin typeface="Lucida Console"/>
                <a:cs typeface="Lucida Console"/>
              </a:rPr>
              <a:t> </a:t>
            </a:r>
            <a:r>
              <a:rPr lang="nl-NL" dirty="0" smtClean="0">
                <a:latin typeface="Lucida Console"/>
                <a:cs typeface="Lucida Console"/>
              </a:rPr>
              <a:t>3   </a:t>
            </a:r>
            <a:r>
              <a:rPr lang="nl-NL" dirty="0">
                <a:latin typeface="Lucida Console"/>
                <a:cs typeface="Lucida Console"/>
              </a:rPr>
              <a:t>BB </a:t>
            </a:r>
            <a:r>
              <a:rPr lang="nl-NL" dirty="0" smtClean="0">
                <a:latin typeface="Lucida Console"/>
                <a:cs typeface="Lucida Console"/>
              </a:rPr>
              <a:t> 92.0%    </a:t>
            </a:r>
            <a:r>
              <a:rPr lang="nl-NL" dirty="0">
                <a:latin typeface="Lucida Console"/>
                <a:cs typeface="Lucida Console"/>
              </a:rPr>
              <a:t>1,402 </a:t>
            </a:r>
            <a:r>
              <a:rPr lang="nl-NL" dirty="0" smtClean="0">
                <a:latin typeface="Lucida Console"/>
                <a:cs typeface="Lucida Console"/>
              </a:rPr>
              <a:t>  </a:t>
            </a:r>
            <a:r>
              <a:rPr lang="nl-NL" dirty="0">
                <a:latin typeface="Lucida Console"/>
                <a:cs typeface="Lucida Console"/>
              </a:rPr>
              <a:t>Barbados</a:t>
            </a:r>
          </a:p>
          <a:p>
            <a:pPr marL="0" indent="0">
              <a:buNone/>
            </a:pPr>
            <a:r>
              <a:rPr lang="nl-NL" dirty="0">
                <a:latin typeface="Lucida Console"/>
                <a:cs typeface="Lucida Console"/>
              </a:rPr>
              <a:t> </a:t>
            </a:r>
            <a:r>
              <a:rPr lang="nl-NL" dirty="0" smtClean="0">
                <a:latin typeface="Lucida Console"/>
                <a:cs typeface="Lucida Console"/>
              </a:rPr>
              <a:t>4   </a:t>
            </a:r>
            <a:r>
              <a:rPr lang="nl-NL" dirty="0">
                <a:latin typeface="Lucida Console"/>
                <a:cs typeface="Lucida Console"/>
              </a:rPr>
              <a:t>GE </a:t>
            </a:r>
            <a:r>
              <a:rPr lang="nl-NL" dirty="0" smtClean="0">
                <a:latin typeface="Lucida Console"/>
                <a:cs typeface="Lucida Console"/>
              </a:rPr>
              <a:t> 84.4%    </a:t>
            </a:r>
            <a:r>
              <a:rPr lang="nl-NL" dirty="0">
                <a:latin typeface="Lucida Console"/>
                <a:cs typeface="Lucida Console"/>
              </a:rPr>
              <a:t>5,478 </a:t>
            </a:r>
            <a:r>
              <a:rPr lang="nl-NL" dirty="0" smtClean="0">
                <a:latin typeface="Lucida Console"/>
                <a:cs typeface="Lucida Console"/>
              </a:rPr>
              <a:t>  </a:t>
            </a:r>
            <a:r>
              <a:rPr lang="nl-NL" dirty="0">
                <a:latin typeface="Lucida Console"/>
                <a:cs typeface="Lucida Console"/>
              </a:rPr>
              <a:t>Georgia</a:t>
            </a:r>
          </a:p>
          <a:p>
            <a:pPr marL="0" indent="0">
              <a:buNone/>
            </a:pPr>
            <a:r>
              <a:rPr lang="nl-NL" dirty="0">
                <a:latin typeface="Lucida Console"/>
                <a:cs typeface="Lucida Console"/>
              </a:rPr>
              <a:t> </a:t>
            </a:r>
            <a:r>
              <a:rPr lang="nl-NL" dirty="0" smtClean="0">
                <a:latin typeface="Lucida Console"/>
                <a:cs typeface="Lucida Console"/>
              </a:rPr>
              <a:t>5   </a:t>
            </a:r>
            <a:r>
              <a:rPr lang="nl-NL" dirty="0">
                <a:latin typeface="Lucida Console"/>
                <a:cs typeface="Lucida Console"/>
              </a:rPr>
              <a:t>ZA </a:t>
            </a:r>
            <a:r>
              <a:rPr lang="nl-NL" dirty="0" smtClean="0">
                <a:latin typeface="Lucida Console"/>
                <a:cs typeface="Lucida Console"/>
              </a:rPr>
              <a:t> 81.6%    </a:t>
            </a:r>
            <a:r>
              <a:rPr lang="nl-NL" dirty="0">
                <a:latin typeface="Lucida Console"/>
                <a:cs typeface="Lucida Console"/>
              </a:rPr>
              <a:t>4,618 </a:t>
            </a:r>
            <a:r>
              <a:rPr lang="nl-NL" dirty="0" smtClean="0">
                <a:latin typeface="Lucida Console"/>
                <a:cs typeface="Lucida Console"/>
              </a:rPr>
              <a:t>  </a:t>
            </a:r>
            <a:r>
              <a:rPr lang="nl-NL" dirty="0">
                <a:latin typeface="Lucida Console"/>
                <a:cs typeface="Lucida Console"/>
              </a:rPr>
              <a:t>South </a:t>
            </a:r>
            <a:r>
              <a:rPr lang="nl-NL" dirty="0" err="1">
                <a:latin typeface="Lucida Console"/>
                <a:cs typeface="Lucida Console"/>
              </a:rPr>
              <a:t>Africa</a:t>
            </a:r>
            <a:endParaRPr lang="nl-NL" dirty="0">
              <a:latin typeface="Lucida Console"/>
              <a:cs typeface="Lucida Console"/>
            </a:endParaRPr>
          </a:p>
          <a:p>
            <a:pPr marL="0" indent="0">
              <a:buNone/>
            </a:pPr>
            <a:r>
              <a:rPr lang="nl-NL" dirty="0">
                <a:latin typeface="Lucida Console"/>
                <a:cs typeface="Lucida Console"/>
              </a:rPr>
              <a:t> </a:t>
            </a:r>
            <a:r>
              <a:rPr lang="nl-NL" dirty="0" smtClean="0">
                <a:latin typeface="Lucida Console"/>
                <a:cs typeface="Lucida Console"/>
              </a:rPr>
              <a:t>6   </a:t>
            </a:r>
            <a:r>
              <a:rPr lang="nl-NL" dirty="0">
                <a:latin typeface="Lucida Console"/>
                <a:cs typeface="Lucida Console"/>
              </a:rPr>
              <a:t>KE </a:t>
            </a:r>
            <a:r>
              <a:rPr lang="nl-NL" dirty="0" smtClean="0">
                <a:latin typeface="Lucida Console"/>
                <a:cs typeface="Lucida Console"/>
              </a:rPr>
              <a:t> 76.4%    </a:t>
            </a:r>
            <a:r>
              <a:rPr lang="nl-NL" dirty="0">
                <a:latin typeface="Lucida Console"/>
                <a:cs typeface="Lucida Console"/>
              </a:rPr>
              <a:t>2,377 </a:t>
            </a:r>
            <a:r>
              <a:rPr lang="nl-NL" dirty="0" smtClean="0">
                <a:latin typeface="Lucida Console"/>
                <a:cs typeface="Lucida Console"/>
              </a:rPr>
              <a:t>  </a:t>
            </a:r>
            <a:r>
              <a:rPr lang="nl-NL" dirty="0">
                <a:latin typeface="Lucida Console"/>
                <a:cs typeface="Lucida Console"/>
              </a:rPr>
              <a:t>Kenya</a:t>
            </a:r>
          </a:p>
          <a:p>
            <a:pPr marL="0" indent="0">
              <a:buNone/>
            </a:pPr>
            <a:r>
              <a:rPr lang="nl-NL" dirty="0">
                <a:latin typeface="Lucida Console"/>
                <a:cs typeface="Lucida Console"/>
              </a:rPr>
              <a:t> </a:t>
            </a:r>
            <a:r>
              <a:rPr lang="nl-NL" dirty="0" smtClean="0">
                <a:latin typeface="Lucida Console"/>
                <a:cs typeface="Lucida Console"/>
              </a:rPr>
              <a:t>7   </a:t>
            </a:r>
            <a:r>
              <a:rPr lang="nl-NL" dirty="0">
                <a:latin typeface="Lucida Console"/>
                <a:cs typeface="Lucida Console"/>
              </a:rPr>
              <a:t>MN </a:t>
            </a:r>
            <a:r>
              <a:rPr lang="nl-NL" dirty="0" smtClean="0">
                <a:latin typeface="Lucida Console"/>
                <a:cs typeface="Lucida Console"/>
              </a:rPr>
              <a:t> 75.6%    </a:t>
            </a:r>
            <a:r>
              <a:rPr lang="nl-NL" dirty="0">
                <a:latin typeface="Lucida Console"/>
                <a:cs typeface="Lucida Console"/>
              </a:rPr>
              <a:t>1,412 </a:t>
            </a:r>
            <a:r>
              <a:rPr lang="nl-NL" dirty="0" smtClean="0">
                <a:latin typeface="Lucida Console"/>
                <a:cs typeface="Lucida Console"/>
              </a:rPr>
              <a:t>  </a:t>
            </a:r>
            <a:r>
              <a:rPr lang="nl-NL" dirty="0">
                <a:latin typeface="Lucida Console"/>
                <a:cs typeface="Lucida Console"/>
              </a:rPr>
              <a:t>Mongolia</a:t>
            </a:r>
          </a:p>
          <a:p>
            <a:pPr marL="0" indent="0">
              <a:buNone/>
            </a:pPr>
            <a:r>
              <a:rPr lang="nl-NL" dirty="0">
                <a:latin typeface="Lucida Console"/>
                <a:cs typeface="Lucida Console"/>
              </a:rPr>
              <a:t> </a:t>
            </a:r>
            <a:r>
              <a:rPr lang="nl-NL" dirty="0" smtClean="0">
                <a:latin typeface="Lucida Console"/>
                <a:cs typeface="Lucida Console"/>
              </a:rPr>
              <a:t>8   </a:t>
            </a:r>
            <a:r>
              <a:rPr lang="nl-NL" dirty="0">
                <a:latin typeface="Lucida Console"/>
                <a:cs typeface="Lucida Console"/>
              </a:rPr>
              <a:t>AU </a:t>
            </a:r>
            <a:r>
              <a:rPr lang="nl-NL" dirty="0" smtClean="0">
                <a:latin typeface="Lucida Console"/>
                <a:cs typeface="Lucida Console"/>
              </a:rPr>
              <a:t> 73.4%    </a:t>
            </a:r>
            <a:r>
              <a:rPr lang="nl-NL" dirty="0">
                <a:latin typeface="Lucida Console"/>
                <a:cs typeface="Lucida Console"/>
              </a:rPr>
              <a:t>5,785 </a:t>
            </a:r>
            <a:r>
              <a:rPr lang="nl-NL" dirty="0" smtClean="0">
                <a:latin typeface="Lucida Console"/>
                <a:cs typeface="Lucida Console"/>
              </a:rPr>
              <a:t>  </a:t>
            </a:r>
            <a:r>
              <a:rPr lang="nl-NL" dirty="0">
                <a:latin typeface="Lucida Console"/>
                <a:cs typeface="Lucida Console"/>
              </a:rPr>
              <a:t>Australia</a:t>
            </a:r>
          </a:p>
          <a:p>
            <a:pPr marL="0" indent="0">
              <a:buNone/>
            </a:pPr>
            <a:r>
              <a:rPr lang="nl-NL" dirty="0">
                <a:latin typeface="Lucida Console"/>
                <a:cs typeface="Lucida Console"/>
              </a:rPr>
              <a:t> </a:t>
            </a:r>
            <a:r>
              <a:rPr lang="nl-NL" dirty="0" smtClean="0">
                <a:latin typeface="Lucida Console"/>
                <a:cs typeface="Lucida Console"/>
              </a:rPr>
              <a:t>9   </a:t>
            </a:r>
            <a:r>
              <a:rPr lang="nl-NL" dirty="0">
                <a:latin typeface="Lucida Console"/>
                <a:cs typeface="Lucida Console"/>
              </a:rPr>
              <a:t>FI </a:t>
            </a:r>
            <a:r>
              <a:rPr lang="nl-NL" dirty="0" smtClean="0">
                <a:latin typeface="Lucida Console"/>
                <a:cs typeface="Lucida Console"/>
              </a:rPr>
              <a:t> 72.7%    </a:t>
            </a:r>
            <a:r>
              <a:rPr lang="nl-NL" dirty="0">
                <a:latin typeface="Lucida Console"/>
                <a:cs typeface="Lucida Console"/>
              </a:rPr>
              <a:t>5,137 </a:t>
            </a:r>
            <a:r>
              <a:rPr lang="nl-NL" dirty="0" smtClean="0">
                <a:latin typeface="Lucida Console"/>
                <a:cs typeface="Lucida Console"/>
              </a:rPr>
              <a:t>  </a:t>
            </a:r>
            <a:r>
              <a:rPr lang="nl-NL" dirty="0">
                <a:latin typeface="Lucida Console"/>
                <a:cs typeface="Lucida Console"/>
              </a:rPr>
              <a:t>Finland</a:t>
            </a:r>
          </a:p>
          <a:p>
            <a:pPr marL="0" indent="0">
              <a:buNone/>
            </a:pPr>
            <a:r>
              <a:rPr lang="nl-NL" dirty="0" smtClean="0">
                <a:latin typeface="Lucida Console"/>
                <a:cs typeface="Lucida Console"/>
              </a:rPr>
              <a:t>10   </a:t>
            </a:r>
            <a:r>
              <a:rPr lang="nl-NL" dirty="0">
                <a:latin typeface="Lucida Console"/>
                <a:cs typeface="Lucida Console"/>
              </a:rPr>
              <a:t>LU </a:t>
            </a:r>
            <a:r>
              <a:rPr lang="nl-NL" dirty="0" smtClean="0">
                <a:latin typeface="Lucida Console"/>
                <a:cs typeface="Lucida Console"/>
              </a:rPr>
              <a:t> 71.3%    </a:t>
            </a:r>
            <a:r>
              <a:rPr lang="nl-NL" dirty="0">
                <a:latin typeface="Lucida Console"/>
                <a:cs typeface="Lucida Console"/>
              </a:rPr>
              <a:t>1,027 </a:t>
            </a:r>
            <a:r>
              <a:rPr lang="nl-NL" dirty="0" smtClean="0">
                <a:latin typeface="Lucida Console"/>
                <a:cs typeface="Lucida Console"/>
              </a:rPr>
              <a:t>  </a:t>
            </a:r>
            <a:r>
              <a:rPr lang="nl-NL" dirty="0">
                <a:latin typeface="Lucida Console"/>
                <a:cs typeface="Lucida Console"/>
              </a:rPr>
              <a:t>Luxembourg</a:t>
            </a:r>
          </a:p>
          <a:p>
            <a:pPr marL="0" indent="0">
              <a:buNone/>
            </a:pPr>
            <a:r>
              <a:rPr lang="nl-NL" dirty="0" smtClean="0">
                <a:latin typeface="Lucida Console"/>
                <a:cs typeface="Lucida Console"/>
              </a:rPr>
              <a:t>11   </a:t>
            </a:r>
            <a:r>
              <a:rPr lang="nl-NL" dirty="0">
                <a:latin typeface="Lucida Console"/>
                <a:cs typeface="Lucida Console"/>
              </a:rPr>
              <a:t>YE </a:t>
            </a:r>
            <a:r>
              <a:rPr lang="nl-NL" dirty="0" smtClean="0">
                <a:latin typeface="Lucida Console"/>
                <a:cs typeface="Lucida Console"/>
              </a:rPr>
              <a:t> 62.9%    </a:t>
            </a:r>
            <a:r>
              <a:rPr lang="nl-NL" dirty="0">
                <a:latin typeface="Lucida Console"/>
                <a:cs typeface="Lucida Console"/>
              </a:rPr>
              <a:t>2,524 </a:t>
            </a:r>
            <a:r>
              <a:rPr lang="nl-NL" dirty="0" smtClean="0">
                <a:latin typeface="Lucida Console"/>
                <a:cs typeface="Lucida Console"/>
              </a:rPr>
              <a:t>  </a:t>
            </a:r>
            <a:r>
              <a:rPr lang="nl-NL" dirty="0">
                <a:latin typeface="Lucida Console"/>
                <a:cs typeface="Lucida Console"/>
              </a:rPr>
              <a:t>Yemen</a:t>
            </a:r>
          </a:p>
          <a:p>
            <a:pPr marL="0" indent="0">
              <a:buNone/>
            </a:pPr>
            <a:r>
              <a:rPr lang="nl-NL" dirty="0" smtClean="0">
                <a:latin typeface="Lucida Console"/>
                <a:cs typeface="Lucida Console"/>
              </a:rPr>
              <a:t>12   </a:t>
            </a:r>
            <a:r>
              <a:rPr lang="nl-NL" dirty="0">
                <a:latin typeface="Lucida Console"/>
                <a:cs typeface="Lucida Console"/>
              </a:rPr>
              <a:t>BA </a:t>
            </a:r>
            <a:r>
              <a:rPr lang="nl-NL" dirty="0" smtClean="0">
                <a:latin typeface="Lucida Console"/>
                <a:cs typeface="Lucida Console"/>
              </a:rPr>
              <a:t> 60.1%   </a:t>
            </a:r>
            <a:r>
              <a:rPr lang="nl-NL" dirty="0">
                <a:latin typeface="Lucida Console"/>
                <a:cs typeface="Lucida Console"/>
              </a:rPr>
              <a:t>11,910 </a:t>
            </a:r>
            <a:r>
              <a:rPr lang="nl-NL" dirty="0" smtClean="0">
                <a:latin typeface="Lucida Console"/>
                <a:cs typeface="Lucida Console"/>
              </a:rPr>
              <a:t>  </a:t>
            </a:r>
            <a:r>
              <a:rPr lang="nl-NL" dirty="0">
                <a:latin typeface="Lucida Console"/>
                <a:cs typeface="Lucida Console"/>
              </a:rPr>
              <a:t>Bosnia </a:t>
            </a:r>
            <a:r>
              <a:rPr lang="nl-NL" dirty="0" err="1">
                <a:latin typeface="Lucida Console"/>
                <a:cs typeface="Lucida Console"/>
              </a:rPr>
              <a:t>and</a:t>
            </a:r>
            <a:r>
              <a:rPr lang="nl-NL" dirty="0">
                <a:latin typeface="Lucida Console"/>
                <a:cs typeface="Lucida Console"/>
              </a:rPr>
              <a:t> Herzegovina</a:t>
            </a:r>
          </a:p>
          <a:p>
            <a:pPr marL="0" indent="0">
              <a:buNone/>
            </a:pPr>
            <a:r>
              <a:rPr lang="nl-NL" dirty="0" smtClean="0">
                <a:latin typeface="Lucida Console"/>
                <a:cs typeface="Lucida Console"/>
              </a:rPr>
              <a:t>13   </a:t>
            </a:r>
            <a:r>
              <a:rPr lang="nl-NL" dirty="0">
                <a:latin typeface="Lucida Console"/>
                <a:cs typeface="Lucida Console"/>
              </a:rPr>
              <a:t>BY </a:t>
            </a:r>
            <a:r>
              <a:rPr lang="nl-NL" dirty="0" smtClean="0">
                <a:latin typeface="Lucida Console"/>
                <a:cs typeface="Lucida Console"/>
              </a:rPr>
              <a:t> 59.4%   </a:t>
            </a:r>
            <a:r>
              <a:rPr lang="nl-NL" dirty="0">
                <a:latin typeface="Lucida Console"/>
                <a:cs typeface="Lucida Console"/>
              </a:rPr>
              <a:t>10,574 </a:t>
            </a:r>
            <a:r>
              <a:rPr lang="nl-NL" dirty="0" smtClean="0">
                <a:latin typeface="Lucida Console"/>
                <a:cs typeface="Lucida Console"/>
              </a:rPr>
              <a:t>  </a:t>
            </a:r>
            <a:r>
              <a:rPr lang="nl-NL" dirty="0">
                <a:latin typeface="Lucida Console"/>
                <a:cs typeface="Lucida Console"/>
              </a:rPr>
              <a:t>Belarus</a:t>
            </a:r>
          </a:p>
          <a:p>
            <a:pPr marL="0" indent="0">
              <a:buNone/>
            </a:pPr>
            <a:r>
              <a:rPr lang="nl-NL" dirty="0" smtClean="0">
                <a:latin typeface="Lucida Console"/>
                <a:cs typeface="Lucida Console"/>
              </a:rPr>
              <a:t>14   </a:t>
            </a:r>
            <a:r>
              <a:rPr lang="nl-NL" dirty="0">
                <a:latin typeface="Lucida Console"/>
                <a:cs typeface="Lucida Console"/>
              </a:rPr>
              <a:t>SI </a:t>
            </a:r>
            <a:r>
              <a:rPr lang="nl-NL" dirty="0" smtClean="0">
                <a:latin typeface="Lucida Console"/>
                <a:cs typeface="Lucida Console"/>
              </a:rPr>
              <a:t> 55.7%   </a:t>
            </a:r>
            <a:r>
              <a:rPr lang="nl-NL" dirty="0">
                <a:latin typeface="Lucida Console"/>
                <a:cs typeface="Lucida Console"/>
              </a:rPr>
              <a:t>16,587 </a:t>
            </a:r>
            <a:r>
              <a:rPr lang="nl-NL" dirty="0" smtClean="0">
                <a:latin typeface="Lucida Console"/>
                <a:cs typeface="Lucida Console"/>
              </a:rPr>
              <a:t>  </a:t>
            </a:r>
            <a:r>
              <a:rPr lang="nl-NL" dirty="0">
                <a:latin typeface="Lucida Console"/>
                <a:cs typeface="Lucida Console"/>
              </a:rPr>
              <a:t>Slovenia</a:t>
            </a:r>
          </a:p>
          <a:p>
            <a:pPr marL="0" indent="0">
              <a:buNone/>
            </a:pPr>
            <a:r>
              <a:rPr lang="nl-NL" dirty="0" smtClean="0">
                <a:latin typeface="Lucida Console"/>
                <a:cs typeface="Lucida Console"/>
              </a:rPr>
              <a:t>15   </a:t>
            </a:r>
            <a:r>
              <a:rPr lang="nl-NL" dirty="0">
                <a:latin typeface="Lucida Console"/>
                <a:cs typeface="Lucida Console"/>
              </a:rPr>
              <a:t>MK </a:t>
            </a:r>
            <a:r>
              <a:rPr lang="nl-NL" dirty="0" smtClean="0">
                <a:latin typeface="Lucida Console"/>
                <a:cs typeface="Lucida Console"/>
              </a:rPr>
              <a:t> 51.8%    </a:t>
            </a:r>
            <a:r>
              <a:rPr lang="nl-NL" dirty="0">
                <a:latin typeface="Lucida Console"/>
                <a:cs typeface="Lucida Console"/>
              </a:rPr>
              <a:t>3,722 </a:t>
            </a:r>
            <a:r>
              <a:rPr lang="nl-NL" dirty="0" smtClean="0">
                <a:latin typeface="Lucida Console"/>
                <a:cs typeface="Lucida Console"/>
              </a:rPr>
              <a:t>  </a:t>
            </a:r>
            <a:r>
              <a:rPr lang="nl-NL" dirty="0">
                <a:latin typeface="Lucida Console"/>
                <a:cs typeface="Lucida Console"/>
              </a:rPr>
              <a:t>The </a:t>
            </a:r>
            <a:r>
              <a:rPr lang="nl-NL" dirty="0" err="1">
                <a:latin typeface="Lucida Console"/>
                <a:cs typeface="Lucida Console"/>
              </a:rPr>
              <a:t>former</a:t>
            </a:r>
            <a:r>
              <a:rPr lang="nl-NL" dirty="0">
                <a:latin typeface="Lucida Console"/>
                <a:cs typeface="Lucida Console"/>
              </a:rPr>
              <a:t> </a:t>
            </a:r>
            <a:r>
              <a:rPr lang="nl-NL" dirty="0" err="1">
                <a:latin typeface="Lucida Console"/>
                <a:cs typeface="Lucida Console"/>
              </a:rPr>
              <a:t>Yugoslav</a:t>
            </a:r>
            <a:r>
              <a:rPr lang="nl-NL" dirty="0">
                <a:latin typeface="Lucida Console"/>
                <a:cs typeface="Lucida Console"/>
              </a:rPr>
              <a:t> </a:t>
            </a:r>
            <a:r>
              <a:rPr lang="nl-NL" dirty="0" err="1">
                <a:latin typeface="Lucida Console"/>
                <a:cs typeface="Lucida Console"/>
              </a:rPr>
              <a:t>Republic</a:t>
            </a:r>
            <a:r>
              <a:rPr lang="nl-NL" dirty="0">
                <a:latin typeface="Lucida Console"/>
                <a:cs typeface="Lucida Console"/>
              </a:rPr>
              <a:t> of Macedonia</a:t>
            </a:r>
          </a:p>
          <a:p>
            <a:pPr marL="0" indent="0">
              <a:buNone/>
            </a:pPr>
            <a:r>
              <a:rPr lang="nl-NL" dirty="0" smtClean="0">
                <a:latin typeface="Lucida Console"/>
                <a:cs typeface="Lucida Console"/>
              </a:rPr>
              <a:t>16   </a:t>
            </a:r>
            <a:r>
              <a:rPr lang="nl-NL" dirty="0">
                <a:latin typeface="Lucida Console"/>
                <a:cs typeface="Lucida Console"/>
              </a:rPr>
              <a:t>AM </a:t>
            </a:r>
            <a:r>
              <a:rPr lang="nl-NL" dirty="0" smtClean="0">
                <a:latin typeface="Lucida Console"/>
                <a:cs typeface="Lucida Console"/>
              </a:rPr>
              <a:t> 51.4%    </a:t>
            </a:r>
            <a:r>
              <a:rPr lang="nl-NL" dirty="0">
                <a:latin typeface="Lucida Console"/>
                <a:cs typeface="Lucida Console"/>
              </a:rPr>
              <a:t>3,235 </a:t>
            </a:r>
            <a:r>
              <a:rPr lang="nl-NL" dirty="0" smtClean="0">
                <a:latin typeface="Lucida Console"/>
                <a:cs typeface="Lucida Console"/>
              </a:rPr>
              <a:t>  </a:t>
            </a:r>
            <a:r>
              <a:rPr lang="nl-NL" dirty="0">
                <a:latin typeface="Lucida Console"/>
                <a:cs typeface="Lucida Console"/>
              </a:rPr>
              <a:t>Armenia</a:t>
            </a:r>
          </a:p>
          <a:p>
            <a:pPr marL="0" indent="0">
              <a:buNone/>
            </a:pPr>
            <a:r>
              <a:rPr lang="nl-NL" dirty="0" smtClean="0">
                <a:latin typeface="Lucida Console"/>
                <a:cs typeface="Lucida Console"/>
              </a:rPr>
              <a:t>17   </a:t>
            </a:r>
            <a:r>
              <a:rPr lang="nl-NL" dirty="0">
                <a:latin typeface="Lucida Console"/>
                <a:cs typeface="Lucida Console"/>
              </a:rPr>
              <a:t>TN </a:t>
            </a:r>
            <a:r>
              <a:rPr lang="nl-NL" dirty="0" smtClean="0">
                <a:latin typeface="Lucida Console"/>
                <a:cs typeface="Lucida Console"/>
              </a:rPr>
              <a:t> 50.9%    </a:t>
            </a:r>
            <a:r>
              <a:rPr lang="nl-NL" dirty="0">
                <a:latin typeface="Lucida Console"/>
                <a:cs typeface="Lucida Console"/>
              </a:rPr>
              <a:t>4,241 </a:t>
            </a:r>
            <a:r>
              <a:rPr lang="nl-NL" dirty="0" smtClean="0">
                <a:latin typeface="Lucida Console"/>
                <a:cs typeface="Lucida Console"/>
              </a:rPr>
              <a:t>  </a:t>
            </a:r>
            <a:r>
              <a:rPr lang="nl-NL" dirty="0">
                <a:latin typeface="Lucida Console"/>
                <a:cs typeface="Lucida Console"/>
              </a:rPr>
              <a:t>Tunisia</a:t>
            </a:r>
          </a:p>
          <a:p>
            <a:pPr marL="0" indent="0">
              <a:buNone/>
            </a:pPr>
            <a:r>
              <a:rPr lang="nl-NL" dirty="0" smtClean="0">
                <a:latin typeface="Lucida Console"/>
                <a:cs typeface="Lucida Console"/>
              </a:rPr>
              <a:t>18   </a:t>
            </a:r>
            <a:r>
              <a:rPr lang="nl-NL" dirty="0">
                <a:latin typeface="Lucida Console"/>
                <a:cs typeface="Lucida Console"/>
              </a:rPr>
              <a:t>PS </a:t>
            </a:r>
            <a:r>
              <a:rPr lang="nl-NL" dirty="0" smtClean="0">
                <a:latin typeface="Lucida Console"/>
                <a:cs typeface="Lucida Console"/>
              </a:rPr>
              <a:t> 46.6%   </a:t>
            </a:r>
            <a:r>
              <a:rPr lang="nl-NL" dirty="0">
                <a:latin typeface="Lucida Console"/>
                <a:cs typeface="Lucida Console"/>
              </a:rPr>
              <a:t>11,255 </a:t>
            </a:r>
            <a:r>
              <a:rPr lang="nl-NL" dirty="0" smtClean="0">
                <a:latin typeface="Lucida Console"/>
                <a:cs typeface="Lucida Console"/>
              </a:rPr>
              <a:t>  </a:t>
            </a:r>
            <a:r>
              <a:rPr lang="nl-NL" dirty="0" err="1">
                <a:latin typeface="Lucida Console"/>
                <a:cs typeface="Lucida Console"/>
              </a:rPr>
              <a:t>Occupied</a:t>
            </a:r>
            <a:r>
              <a:rPr lang="nl-NL" dirty="0">
                <a:latin typeface="Lucida Console"/>
                <a:cs typeface="Lucida Console"/>
              </a:rPr>
              <a:t> </a:t>
            </a:r>
            <a:r>
              <a:rPr lang="nl-NL" dirty="0" err="1">
                <a:latin typeface="Lucida Console"/>
                <a:cs typeface="Lucida Console"/>
              </a:rPr>
              <a:t>Palestinian</a:t>
            </a:r>
            <a:r>
              <a:rPr lang="nl-NL" dirty="0">
                <a:latin typeface="Lucida Console"/>
                <a:cs typeface="Lucida Console"/>
              </a:rPr>
              <a:t> </a:t>
            </a:r>
            <a:r>
              <a:rPr lang="nl-NL" dirty="0" err="1">
                <a:latin typeface="Lucida Console"/>
                <a:cs typeface="Lucida Console"/>
              </a:rPr>
              <a:t>Territory</a:t>
            </a:r>
            <a:endParaRPr lang="nl-NL" dirty="0">
              <a:latin typeface="Lucida Console"/>
              <a:cs typeface="Lucida Console"/>
            </a:endParaRPr>
          </a:p>
          <a:p>
            <a:pPr marL="0" indent="0">
              <a:buNone/>
            </a:pPr>
            <a:r>
              <a:rPr lang="nl-NL" dirty="0" smtClean="0">
                <a:latin typeface="Lucida Console"/>
                <a:cs typeface="Lucida Console"/>
              </a:rPr>
              <a:t>19   </a:t>
            </a:r>
            <a:r>
              <a:rPr lang="nl-NL" dirty="0">
                <a:latin typeface="Lucida Console"/>
                <a:cs typeface="Lucida Console"/>
              </a:rPr>
              <a:t>IQ </a:t>
            </a:r>
            <a:r>
              <a:rPr lang="nl-NL" dirty="0" smtClean="0">
                <a:latin typeface="Lucida Console"/>
                <a:cs typeface="Lucida Console"/>
              </a:rPr>
              <a:t> 42.2%   </a:t>
            </a:r>
            <a:r>
              <a:rPr lang="nl-NL" dirty="0">
                <a:latin typeface="Lucida Console"/>
                <a:cs typeface="Lucida Console"/>
              </a:rPr>
              <a:t>20,469 </a:t>
            </a:r>
            <a:r>
              <a:rPr lang="nl-NL" dirty="0" smtClean="0">
                <a:latin typeface="Lucida Console"/>
                <a:cs typeface="Lucida Console"/>
              </a:rPr>
              <a:t>  </a:t>
            </a:r>
            <a:r>
              <a:rPr lang="nl-NL" dirty="0">
                <a:latin typeface="Lucida Console"/>
                <a:cs typeface="Lucida Console"/>
              </a:rPr>
              <a:t>Iraq</a:t>
            </a:r>
          </a:p>
          <a:p>
            <a:pPr marL="0" indent="0">
              <a:buNone/>
            </a:pPr>
            <a:r>
              <a:rPr lang="nl-NL" dirty="0" smtClean="0">
                <a:latin typeface="Lucida Console"/>
                <a:cs typeface="Lucida Console"/>
              </a:rPr>
              <a:t>20   </a:t>
            </a:r>
            <a:r>
              <a:rPr lang="nl-NL" dirty="0">
                <a:latin typeface="Lucida Console"/>
                <a:cs typeface="Lucida Console"/>
              </a:rPr>
              <a:t>LT </a:t>
            </a:r>
            <a:r>
              <a:rPr lang="nl-NL" dirty="0" smtClean="0">
                <a:latin typeface="Lucida Console"/>
                <a:cs typeface="Lucida Console"/>
              </a:rPr>
              <a:t> 41.1%    </a:t>
            </a:r>
            <a:r>
              <a:rPr lang="nl-NL" dirty="0">
                <a:latin typeface="Lucida Console"/>
                <a:cs typeface="Lucida Console"/>
              </a:rPr>
              <a:t>2,544 </a:t>
            </a:r>
            <a:r>
              <a:rPr lang="nl-NL" dirty="0" smtClean="0">
                <a:latin typeface="Lucida Console"/>
                <a:cs typeface="Lucida Console"/>
              </a:rPr>
              <a:t>  </a:t>
            </a:r>
            <a:r>
              <a:rPr lang="nl-NL" dirty="0">
                <a:latin typeface="Lucida Console"/>
                <a:cs typeface="Lucida Console"/>
              </a:rPr>
              <a:t>Lithuania</a:t>
            </a:r>
          </a:p>
          <a:p>
            <a:pPr marL="0" indent="0">
              <a:buNone/>
            </a:pPr>
            <a:r>
              <a:rPr lang="nl-NL" dirty="0" smtClean="0">
                <a:latin typeface="Lucida Console"/>
                <a:cs typeface="Lucida Console"/>
              </a:rPr>
              <a:t>21   </a:t>
            </a:r>
            <a:r>
              <a:rPr lang="nl-NL" dirty="0">
                <a:latin typeface="Lucida Console"/>
                <a:cs typeface="Lucida Console"/>
              </a:rPr>
              <a:t>CA </a:t>
            </a:r>
            <a:r>
              <a:rPr lang="nl-NL" dirty="0" smtClean="0">
                <a:latin typeface="Lucida Console"/>
                <a:cs typeface="Lucida Console"/>
              </a:rPr>
              <a:t> 40.3%   </a:t>
            </a:r>
            <a:r>
              <a:rPr lang="nl-NL" dirty="0">
                <a:latin typeface="Lucida Console"/>
                <a:cs typeface="Lucida Console"/>
              </a:rPr>
              <a:t>13,633 </a:t>
            </a:r>
            <a:r>
              <a:rPr lang="nl-NL" dirty="0" smtClean="0">
                <a:latin typeface="Lucida Console"/>
                <a:cs typeface="Lucida Console"/>
              </a:rPr>
              <a:t>  </a:t>
            </a:r>
            <a:r>
              <a:rPr lang="nl-NL" dirty="0">
                <a:latin typeface="Lucida Console"/>
                <a:cs typeface="Lucida Console"/>
              </a:rPr>
              <a:t>Canada</a:t>
            </a:r>
          </a:p>
          <a:p>
            <a:pPr marL="0" indent="0">
              <a:buNone/>
            </a:pPr>
            <a:r>
              <a:rPr lang="nl-NL" dirty="0" smtClean="0">
                <a:latin typeface="Lucida Console"/>
                <a:cs typeface="Lucida Console"/>
              </a:rPr>
              <a:t>22   </a:t>
            </a:r>
            <a:r>
              <a:rPr lang="nl-NL" dirty="0">
                <a:latin typeface="Lucida Console"/>
                <a:cs typeface="Lucida Console"/>
              </a:rPr>
              <a:t>GT </a:t>
            </a:r>
            <a:r>
              <a:rPr lang="nl-NL" dirty="0" smtClean="0">
                <a:latin typeface="Lucida Console"/>
                <a:cs typeface="Lucida Console"/>
              </a:rPr>
              <a:t> 38.0%    </a:t>
            </a:r>
            <a:r>
              <a:rPr lang="nl-NL" dirty="0">
                <a:latin typeface="Lucida Console"/>
                <a:cs typeface="Lucida Console"/>
              </a:rPr>
              <a:t>3,007 </a:t>
            </a:r>
            <a:r>
              <a:rPr lang="nl-NL" dirty="0" smtClean="0">
                <a:latin typeface="Lucida Console"/>
                <a:cs typeface="Lucida Console"/>
              </a:rPr>
              <a:t>  </a:t>
            </a:r>
            <a:r>
              <a:rPr lang="nl-NL" dirty="0">
                <a:latin typeface="Lucida Console"/>
                <a:cs typeface="Lucida Console"/>
              </a:rPr>
              <a:t>Guatemala</a:t>
            </a:r>
          </a:p>
          <a:p>
            <a:pPr marL="0" indent="0">
              <a:buNone/>
            </a:pPr>
            <a:r>
              <a:rPr lang="nl-NL" dirty="0" smtClean="0">
                <a:latin typeface="Lucida Console"/>
                <a:cs typeface="Lucida Console"/>
              </a:rPr>
              <a:t>23   </a:t>
            </a:r>
            <a:r>
              <a:rPr lang="nl-NL" dirty="0">
                <a:latin typeface="Lucida Console"/>
                <a:cs typeface="Lucida Console"/>
              </a:rPr>
              <a:t>JP </a:t>
            </a:r>
            <a:r>
              <a:rPr lang="nl-NL" dirty="0" smtClean="0">
                <a:latin typeface="Lucida Console"/>
                <a:cs typeface="Lucida Console"/>
              </a:rPr>
              <a:t> 36.9%   </a:t>
            </a:r>
            <a:r>
              <a:rPr lang="nl-NL" dirty="0">
                <a:latin typeface="Lucida Console"/>
                <a:cs typeface="Lucida Console"/>
              </a:rPr>
              <a:t>12,149 </a:t>
            </a:r>
            <a:r>
              <a:rPr lang="nl-NL" dirty="0" smtClean="0">
                <a:latin typeface="Lucida Console"/>
                <a:cs typeface="Lucida Console"/>
              </a:rPr>
              <a:t>  </a:t>
            </a:r>
            <a:r>
              <a:rPr lang="nl-NL" dirty="0">
                <a:latin typeface="Lucida Console"/>
                <a:cs typeface="Lucida Console"/>
              </a:rPr>
              <a:t>Japan</a:t>
            </a:r>
          </a:p>
          <a:p>
            <a:pPr marL="0" indent="0">
              <a:buNone/>
            </a:pPr>
            <a:r>
              <a:rPr lang="nl-NL" dirty="0" smtClean="0">
                <a:latin typeface="Lucida Console"/>
                <a:cs typeface="Lucida Console"/>
              </a:rPr>
              <a:t>24   </a:t>
            </a:r>
            <a:r>
              <a:rPr lang="nl-NL" dirty="0">
                <a:latin typeface="Lucida Console"/>
                <a:cs typeface="Lucida Console"/>
              </a:rPr>
              <a:t>NO </a:t>
            </a:r>
            <a:r>
              <a:rPr lang="nl-NL" dirty="0" smtClean="0">
                <a:latin typeface="Lucida Console"/>
                <a:cs typeface="Lucida Console"/>
              </a:rPr>
              <a:t> 36.6%    </a:t>
            </a:r>
            <a:r>
              <a:rPr lang="nl-NL" dirty="0">
                <a:latin typeface="Lucida Console"/>
                <a:cs typeface="Lucida Console"/>
              </a:rPr>
              <a:t>3,625 </a:t>
            </a:r>
            <a:r>
              <a:rPr lang="nl-NL" dirty="0" smtClean="0">
                <a:latin typeface="Lucida Console"/>
                <a:cs typeface="Lucida Console"/>
              </a:rPr>
              <a:t>  </a:t>
            </a:r>
            <a:r>
              <a:rPr lang="nl-NL" dirty="0">
                <a:latin typeface="Lucida Console"/>
                <a:cs typeface="Lucida Console"/>
              </a:rPr>
              <a:t>Norway</a:t>
            </a:r>
          </a:p>
          <a:p>
            <a:pPr marL="0" indent="0">
              <a:buNone/>
            </a:pPr>
            <a:r>
              <a:rPr lang="nl-NL" dirty="0">
                <a:latin typeface="Lucida Console"/>
                <a:cs typeface="Lucida Console"/>
              </a:rPr>
              <a:t>25 </a:t>
            </a:r>
            <a:r>
              <a:rPr lang="nl-NL" dirty="0" smtClean="0">
                <a:latin typeface="Lucida Console"/>
                <a:cs typeface="Lucida Console"/>
              </a:rPr>
              <a:t>  CZ  35.8%   </a:t>
            </a:r>
            <a:r>
              <a:rPr lang="nl-NL" dirty="0">
                <a:latin typeface="Lucida Console"/>
                <a:cs typeface="Lucida Console"/>
              </a:rPr>
              <a:t>26,813 </a:t>
            </a:r>
            <a:r>
              <a:rPr lang="nl-NL" dirty="0" smtClean="0">
                <a:latin typeface="Lucida Console"/>
                <a:cs typeface="Lucida Console"/>
              </a:rPr>
              <a:t>  </a:t>
            </a:r>
            <a:r>
              <a:rPr lang="nl-NL" dirty="0" err="1">
                <a:latin typeface="Lucida Console"/>
                <a:cs typeface="Lucida Console"/>
              </a:rPr>
              <a:t>Czech</a:t>
            </a:r>
            <a:r>
              <a:rPr lang="nl-NL" dirty="0">
                <a:latin typeface="Lucida Console"/>
                <a:cs typeface="Lucida Console"/>
              </a:rPr>
              <a:t> </a:t>
            </a:r>
            <a:r>
              <a:rPr lang="nl-NL" dirty="0" err="1">
                <a:latin typeface="Lucida Console"/>
                <a:cs typeface="Lucida Console"/>
              </a:rPr>
              <a:t>Republic</a:t>
            </a:r>
            <a:endParaRPr lang="nl-NL" dirty="0">
              <a:latin typeface="Lucida Console"/>
              <a:cs typeface="Lucida Console"/>
            </a:endParaRPr>
          </a:p>
          <a:p>
            <a:pPr marL="0" indent="0">
              <a:buNone/>
            </a:pPr>
            <a:endParaRPr lang="en-US" dirty="0">
              <a:latin typeface="Lucida Console"/>
              <a:cs typeface="Lucida Console"/>
            </a:endParaRPr>
          </a:p>
        </p:txBody>
      </p:sp>
    </p:spTree>
    <p:extLst>
      <p:ext uri="{BB962C8B-B14F-4D97-AF65-F5344CB8AC3E}">
        <p14:creationId xmlns:p14="http://schemas.microsoft.com/office/powerpoint/2010/main" val="1445268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30" y="-16212"/>
            <a:ext cx="8229600" cy="1143000"/>
          </a:xfrm>
        </p:spPr>
        <p:txBody>
          <a:bodyPr/>
          <a:lstStyle/>
          <a:p>
            <a:r>
              <a:rPr lang="en-US" dirty="0" smtClean="0"/>
              <a:t>Which AS?</a:t>
            </a:r>
            <a:endParaRPr lang="en-US" dirty="0"/>
          </a:p>
        </p:txBody>
      </p:sp>
      <p:sp>
        <p:nvSpPr>
          <p:cNvPr id="5" name="TextBox 4"/>
          <p:cNvSpPr txBox="1"/>
          <p:nvPr/>
        </p:nvSpPr>
        <p:spPr>
          <a:xfrm>
            <a:off x="132277" y="957511"/>
            <a:ext cx="8873582" cy="861774"/>
          </a:xfrm>
          <a:prstGeom prst="rect">
            <a:avLst/>
          </a:prstGeom>
          <a:noFill/>
        </p:spPr>
        <p:txBody>
          <a:bodyPr wrap="square" rtlCol="0">
            <a:spAutoFit/>
          </a:bodyPr>
          <a:lstStyle/>
          <a:p>
            <a:r>
              <a:rPr lang="en-US" sz="1200" dirty="0" smtClean="0"/>
              <a:t>ECDSA failure rates – the % of users in each AS who use RSA DNSSEC validating resolvers,  but fail to validate when the DNSSEC crypto algorithm is ECDSA – top 25 </a:t>
            </a:r>
            <a:r>
              <a:rPr lang="en-US" sz="1200" dirty="0" err="1" smtClean="0"/>
              <a:t>Ases</a:t>
            </a:r>
            <a:r>
              <a:rPr lang="en-US" sz="1200" dirty="0" smtClean="0"/>
              <a:t> ranked by ECC failure rate</a:t>
            </a:r>
          </a:p>
          <a:p>
            <a:endParaRPr lang="en-US" sz="1200" dirty="0" smtClean="0"/>
          </a:p>
          <a:p>
            <a:r>
              <a:rPr lang="en-US" sz="1200" dirty="0"/>
              <a:t> </a:t>
            </a:r>
            <a:r>
              <a:rPr lang="en-US" sz="1200" dirty="0" smtClean="0"/>
              <a:t>               </a:t>
            </a:r>
            <a:r>
              <a:rPr lang="en-US" sz="1400" b="1" dirty="0" smtClean="0"/>
              <a:t>AS       Fail Rate   Samples   AS Description</a:t>
            </a:r>
            <a:endParaRPr lang="en-US" sz="1400" b="1" dirty="0"/>
          </a:p>
        </p:txBody>
      </p:sp>
      <p:sp>
        <p:nvSpPr>
          <p:cNvPr id="7" name="Content Placeholder 6"/>
          <p:cNvSpPr>
            <a:spLocks noGrp="1"/>
          </p:cNvSpPr>
          <p:nvPr>
            <p:ph sz="half" idx="1"/>
          </p:nvPr>
        </p:nvSpPr>
        <p:spPr>
          <a:xfrm>
            <a:off x="180747" y="1727017"/>
            <a:ext cx="8229600" cy="4525963"/>
          </a:xfrm>
        </p:spPr>
        <p:txBody>
          <a:bodyPr>
            <a:noAutofit/>
          </a:bodyPr>
          <a:lstStyle/>
          <a:p>
            <a:pPr marL="0" indent="0">
              <a:buNone/>
            </a:pPr>
            <a:r>
              <a:rPr lang="en-US" sz="1100" dirty="0">
                <a:latin typeface="Menlo Regular"/>
                <a:cs typeface="Menlo Regular"/>
              </a:rPr>
              <a:t> 1    7155 </a:t>
            </a:r>
            <a:r>
              <a:rPr lang="en-US" sz="1100" dirty="0" smtClean="0">
                <a:latin typeface="Menlo Regular"/>
                <a:cs typeface="Menlo Regular"/>
              </a:rPr>
              <a:t>100.0</a:t>
            </a:r>
            <a:r>
              <a:rPr lang="en-US" sz="1100" dirty="0">
                <a:latin typeface="Menlo Regular"/>
                <a:cs typeface="Menlo Regular"/>
              </a:rPr>
              <a:t>%       887  WB-DEN2 - </a:t>
            </a:r>
            <a:r>
              <a:rPr lang="en-US" sz="1100" dirty="0" err="1">
                <a:latin typeface="Menlo Regular"/>
                <a:cs typeface="Menlo Regular"/>
              </a:rPr>
              <a:t>Viasat</a:t>
            </a:r>
            <a:r>
              <a:rPr lang="en-US" sz="1100" dirty="0">
                <a:latin typeface="Menlo Regular"/>
                <a:cs typeface="Menlo Regular"/>
              </a:rPr>
              <a:t> Communications </a:t>
            </a:r>
            <a:r>
              <a:rPr lang="en-US" sz="1100" dirty="0" err="1">
                <a:latin typeface="Menlo Regular"/>
                <a:cs typeface="Menlo Regular"/>
              </a:rPr>
              <a:t>Inc.,US</a:t>
            </a:r>
            <a:endParaRPr lang="en-US" sz="1100" dirty="0">
              <a:latin typeface="Menlo Regular"/>
              <a:cs typeface="Menlo Regular"/>
            </a:endParaRPr>
          </a:p>
          <a:p>
            <a:pPr marL="0" indent="0">
              <a:buNone/>
            </a:pPr>
            <a:r>
              <a:rPr lang="en-US" sz="1100" dirty="0">
                <a:latin typeface="Menlo Regular"/>
                <a:cs typeface="Menlo Regular"/>
              </a:rPr>
              <a:t> 2   44143  99.7%     1,225  VIPMOBILE-AS </a:t>
            </a:r>
            <a:r>
              <a:rPr lang="en-US" sz="1100" dirty="0" err="1">
                <a:latin typeface="Menlo Regular"/>
                <a:cs typeface="Menlo Regular"/>
              </a:rPr>
              <a:t>Vip</a:t>
            </a:r>
            <a:r>
              <a:rPr lang="en-US" sz="1100" dirty="0">
                <a:latin typeface="Menlo Regular"/>
                <a:cs typeface="Menlo Regular"/>
              </a:rPr>
              <a:t> mobile </a:t>
            </a:r>
            <a:r>
              <a:rPr lang="en-US" sz="1100" dirty="0" err="1">
                <a:latin typeface="Menlo Regular"/>
                <a:cs typeface="Menlo Regular"/>
              </a:rPr>
              <a:t>d.o.o.,RS</a:t>
            </a:r>
            <a:endParaRPr lang="en-US" sz="1100" dirty="0">
              <a:latin typeface="Menlo Regular"/>
              <a:cs typeface="Menlo Regular"/>
            </a:endParaRPr>
          </a:p>
          <a:p>
            <a:pPr marL="0" indent="0">
              <a:buNone/>
            </a:pPr>
            <a:r>
              <a:rPr lang="en-US" sz="1100" dirty="0">
                <a:latin typeface="Menlo Regular"/>
                <a:cs typeface="Menlo Regular"/>
              </a:rPr>
              <a:t> 3   12644  98.6%     2,418  TELEMACH </a:t>
            </a:r>
            <a:r>
              <a:rPr lang="en-US" sz="1100" dirty="0" err="1">
                <a:latin typeface="Menlo Regular"/>
                <a:cs typeface="Menlo Regular"/>
              </a:rPr>
              <a:t>Telemach</a:t>
            </a:r>
            <a:r>
              <a:rPr lang="en-US" sz="1100" dirty="0">
                <a:latin typeface="Menlo Regular"/>
                <a:cs typeface="Menlo Regular"/>
              </a:rPr>
              <a:t> Autonomous </a:t>
            </a:r>
            <a:r>
              <a:rPr lang="en-US" sz="1100" dirty="0" err="1">
                <a:latin typeface="Menlo Regular"/>
                <a:cs typeface="Menlo Regular"/>
              </a:rPr>
              <a:t>System,SI</a:t>
            </a:r>
            <a:endParaRPr lang="en-US" sz="1100" dirty="0">
              <a:latin typeface="Menlo Regular"/>
              <a:cs typeface="Menlo Regular"/>
            </a:endParaRPr>
          </a:p>
          <a:p>
            <a:pPr marL="0" indent="0">
              <a:buNone/>
            </a:pPr>
            <a:r>
              <a:rPr lang="en-US" sz="1100" dirty="0">
                <a:latin typeface="Menlo Regular"/>
                <a:cs typeface="Menlo Regular"/>
              </a:rPr>
              <a:t> 4    7679  98.5%       583  QTNET Kyushu Telecommunication Network Co.,</a:t>
            </a:r>
            <a:r>
              <a:rPr lang="en-US" sz="1100" dirty="0" err="1">
                <a:latin typeface="Menlo Regular"/>
                <a:cs typeface="Menlo Regular"/>
              </a:rPr>
              <a:t>Inc</a:t>
            </a:r>
            <a:r>
              <a:rPr lang="en-US" sz="1100" dirty="0">
                <a:latin typeface="Menlo Regular"/>
                <a:cs typeface="Menlo Regular"/>
              </a:rPr>
              <a:t>.,JP</a:t>
            </a:r>
          </a:p>
          <a:p>
            <a:pPr marL="0" indent="0">
              <a:buNone/>
            </a:pPr>
            <a:r>
              <a:rPr lang="en-US" sz="1100" dirty="0">
                <a:latin typeface="Menlo Regular"/>
                <a:cs typeface="Menlo Regular"/>
              </a:rPr>
              <a:t> 5   28926  98.4%       501  DONTELE-AS </a:t>
            </a:r>
            <a:r>
              <a:rPr lang="en-US" sz="1100" dirty="0" err="1">
                <a:latin typeface="Menlo Regular"/>
                <a:cs typeface="Menlo Regular"/>
              </a:rPr>
              <a:t>Telenet</a:t>
            </a:r>
            <a:r>
              <a:rPr lang="en-US" sz="1100" dirty="0">
                <a:latin typeface="Menlo Regular"/>
                <a:cs typeface="Menlo Regular"/>
              </a:rPr>
              <a:t> LLC,UA</a:t>
            </a:r>
          </a:p>
          <a:p>
            <a:pPr marL="0" indent="0">
              <a:buNone/>
            </a:pPr>
            <a:r>
              <a:rPr lang="en-US" sz="1100" dirty="0">
                <a:latin typeface="Menlo Regular"/>
                <a:cs typeface="Menlo Regular"/>
              </a:rPr>
              <a:t> 6    4804  98.2%     4,030  MPX-AS </a:t>
            </a:r>
            <a:r>
              <a:rPr lang="en-US" sz="1100" dirty="0" err="1">
                <a:latin typeface="Menlo Regular"/>
                <a:cs typeface="Menlo Regular"/>
              </a:rPr>
              <a:t>Microplex</a:t>
            </a:r>
            <a:r>
              <a:rPr lang="en-US" sz="1100" dirty="0">
                <a:latin typeface="Menlo Regular"/>
                <a:cs typeface="Menlo Regular"/>
              </a:rPr>
              <a:t> PTY LTD,AU</a:t>
            </a:r>
          </a:p>
          <a:p>
            <a:pPr marL="0" indent="0">
              <a:buNone/>
            </a:pPr>
            <a:r>
              <a:rPr lang="en-US" sz="1100" dirty="0">
                <a:latin typeface="Menlo Regular"/>
                <a:cs typeface="Menlo Regular"/>
              </a:rPr>
              <a:t> 7   27813  98.2%     3,915  </a:t>
            </a:r>
            <a:r>
              <a:rPr lang="en-US" sz="1100" dirty="0" err="1">
                <a:latin typeface="Menlo Regular"/>
                <a:cs typeface="Menlo Regular"/>
              </a:rPr>
              <a:t>Teledifusora</a:t>
            </a:r>
            <a:r>
              <a:rPr lang="en-US" sz="1100" dirty="0">
                <a:latin typeface="Menlo Regular"/>
                <a:cs typeface="Menlo Regular"/>
              </a:rPr>
              <a:t> S.A.,AR</a:t>
            </a:r>
          </a:p>
          <a:p>
            <a:pPr marL="0" indent="0">
              <a:buNone/>
            </a:pPr>
            <a:r>
              <a:rPr lang="en-US" sz="1100" dirty="0">
                <a:latin typeface="Menlo Regular"/>
                <a:cs typeface="Menlo Regular"/>
              </a:rPr>
              <a:t> 8  198589  98.1%     1,334  JT-AS Al-Jazeera Al-</a:t>
            </a:r>
            <a:r>
              <a:rPr lang="en-US" sz="1100" dirty="0" smtClean="0">
                <a:latin typeface="Menlo Regular"/>
                <a:cs typeface="Menlo Regular"/>
              </a:rPr>
              <a:t>Arabiya Internet </a:t>
            </a:r>
            <a:r>
              <a:rPr lang="en-US" sz="1100" dirty="0">
                <a:latin typeface="Menlo Regular"/>
                <a:cs typeface="Menlo Regular"/>
              </a:rPr>
              <a:t>LTD,IQ</a:t>
            </a:r>
          </a:p>
          <a:p>
            <a:pPr marL="0" indent="0">
              <a:buNone/>
            </a:pPr>
            <a:r>
              <a:rPr lang="en-US" sz="1100" dirty="0">
                <a:latin typeface="Menlo Regular"/>
                <a:cs typeface="Menlo Regular"/>
              </a:rPr>
              <a:t> 9   16232  97.9%     2,419  ASN-TIM TIM (Telecom Italia Mobile) Autonomous </a:t>
            </a:r>
            <a:r>
              <a:rPr lang="en-US" sz="1100" dirty="0" err="1">
                <a:latin typeface="Menlo Regular"/>
                <a:cs typeface="Menlo Regular"/>
              </a:rPr>
              <a:t>System,IT</a:t>
            </a:r>
            <a:endParaRPr lang="en-US" sz="1100" dirty="0">
              <a:latin typeface="Menlo Regular"/>
              <a:cs typeface="Menlo Regular"/>
            </a:endParaRPr>
          </a:p>
          <a:p>
            <a:pPr marL="0" indent="0">
              <a:buNone/>
            </a:pPr>
            <a:r>
              <a:rPr lang="en-US" sz="1100" dirty="0">
                <a:latin typeface="Menlo Regular"/>
                <a:cs typeface="Menlo Regular"/>
              </a:rPr>
              <a:t>10   34797  97.8%     4,585  SYSTEM-NET System Net </a:t>
            </a:r>
            <a:r>
              <a:rPr lang="en-US" sz="1100" dirty="0" err="1">
                <a:latin typeface="Menlo Regular"/>
                <a:cs typeface="Menlo Regular"/>
              </a:rPr>
              <a:t>Ltd,GE</a:t>
            </a:r>
            <a:endParaRPr lang="en-US" sz="1100" dirty="0">
              <a:latin typeface="Menlo Regular"/>
              <a:cs typeface="Menlo Regular"/>
            </a:endParaRPr>
          </a:p>
          <a:p>
            <a:pPr marL="0" indent="0">
              <a:buNone/>
            </a:pPr>
            <a:r>
              <a:rPr lang="en-US" sz="1100" dirty="0">
                <a:latin typeface="Menlo Regular"/>
                <a:cs typeface="Menlo Regular"/>
              </a:rPr>
              <a:t>11   23700  97.2%     7,931  FASTNET-AS-ID </a:t>
            </a:r>
            <a:r>
              <a:rPr lang="en-US" sz="1100" dirty="0" err="1">
                <a:latin typeface="Menlo Regular"/>
                <a:cs typeface="Menlo Regular"/>
              </a:rPr>
              <a:t>Linknet-Fastnet</a:t>
            </a:r>
            <a:r>
              <a:rPr lang="en-US" sz="1100" dirty="0">
                <a:latin typeface="Menlo Regular"/>
                <a:cs typeface="Menlo Regular"/>
              </a:rPr>
              <a:t> ASN,ID</a:t>
            </a:r>
          </a:p>
          <a:p>
            <a:pPr marL="0" indent="0">
              <a:buNone/>
            </a:pPr>
            <a:r>
              <a:rPr lang="en-US" sz="1100" dirty="0">
                <a:latin typeface="Menlo Regular"/>
                <a:cs typeface="Menlo Regular"/>
              </a:rPr>
              <a:t>12   15735  97.1%     1,873  DATASTREAM-NET GO </a:t>
            </a:r>
            <a:r>
              <a:rPr lang="en-US" sz="1100" dirty="0" err="1">
                <a:latin typeface="Menlo Regular"/>
                <a:cs typeface="Menlo Regular"/>
              </a:rPr>
              <a:t>p.l.c.,MT</a:t>
            </a:r>
            <a:endParaRPr lang="en-US" sz="1100" dirty="0">
              <a:latin typeface="Menlo Regular"/>
              <a:cs typeface="Menlo Regular"/>
            </a:endParaRPr>
          </a:p>
          <a:p>
            <a:pPr marL="0" indent="0">
              <a:buNone/>
            </a:pPr>
            <a:r>
              <a:rPr lang="en-US" sz="1100" dirty="0">
                <a:latin typeface="Menlo Regular"/>
                <a:cs typeface="Menlo Regular"/>
              </a:rPr>
              <a:t>13    6407  96.9%       785  PRIMUS-AS6407 - Primus Telecommunications Canada </a:t>
            </a:r>
            <a:r>
              <a:rPr lang="en-US" sz="1100" dirty="0" err="1">
                <a:latin typeface="Menlo Regular"/>
                <a:cs typeface="Menlo Regular"/>
              </a:rPr>
              <a:t>Inc.,CA</a:t>
            </a:r>
            <a:endParaRPr lang="en-US" sz="1100" dirty="0">
              <a:latin typeface="Menlo Regular"/>
              <a:cs typeface="Menlo Regular"/>
            </a:endParaRPr>
          </a:p>
          <a:p>
            <a:pPr marL="0" indent="0">
              <a:buNone/>
            </a:pPr>
            <a:r>
              <a:rPr lang="en-US" sz="1100" dirty="0">
                <a:latin typeface="Menlo Regular"/>
                <a:cs typeface="Menlo Regular"/>
              </a:rPr>
              <a:t>14   37457  96.5%     2,924  Telkom-</a:t>
            </a:r>
            <a:r>
              <a:rPr lang="en-US" sz="1100" dirty="0" err="1">
                <a:latin typeface="Menlo Regular"/>
                <a:cs typeface="Menlo Regular"/>
              </a:rPr>
              <a:t>Internet,ZA</a:t>
            </a:r>
            <a:endParaRPr lang="en-US" sz="1100" dirty="0">
              <a:latin typeface="Menlo Regular"/>
              <a:cs typeface="Menlo Regular"/>
            </a:endParaRPr>
          </a:p>
          <a:p>
            <a:pPr marL="0" indent="0">
              <a:buNone/>
            </a:pPr>
            <a:r>
              <a:rPr lang="en-US" sz="1100" dirty="0">
                <a:latin typeface="Menlo Regular"/>
                <a:cs typeface="Menlo Regular"/>
              </a:rPr>
              <a:t>15    5603  96.3%     6,178  SIOL-NET Telekom </a:t>
            </a:r>
            <a:r>
              <a:rPr lang="en-US" sz="1100" dirty="0" err="1">
                <a:latin typeface="Menlo Regular"/>
                <a:cs typeface="Menlo Regular"/>
              </a:rPr>
              <a:t>Slovenije</a:t>
            </a:r>
            <a:r>
              <a:rPr lang="en-US" sz="1100" dirty="0">
                <a:latin typeface="Menlo Regular"/>
                <a:cs typeface="Menlo Regular"/>
              </a:rPr>
              <a:t> </a:t>
            </a:r>
            <a:r>
              <a:rPr lang="en-US" sz="1100" dirty="0" err="1">
                <a:latin typeface="Menlo Regular"/>
                <a:cs typeface="Menlo Regular"/>
              </a:rPr>
              <a:t>d.d.,SI</a:t>
            </a:r>
            <a:endParaRPr lang="en-US" sz="1100" dirty="0">
              <a:latin typeface="Menlo Regular"/>
              <a:cs typeface="Menlo Regular"/>
            </a:endParaRPr>
          </a:p>
          <a:p>
            <a:pPr marL="0" indent="0">
              <a:buNone/>
            </a:pPr>
            <a:r>
              <a:rPr lang="en-US" sz="1100" dirty="0">
                <a:latin typeface="Menlo Regular"/>
                <a:cs typeface="Menlo Regular"/>
              </a:rPr>
              <a:t>16   11815  96.2%       967  </a:t>
            </a:r>
            <a:r>
              <a:rPr lang="en-US" sz="1100" dirty="0" err="1">
                <a:latin typeface="Menlo Regular"/>
                <a:cs typeface="Menlo Regular"/>
              </a:rPr>
              <a:t>Cooperativa</a:t>
            </a:r>
            <a:r>
              <a:rPr lang="en-US" sz="1100" dirty="0">
                <a:latin typeface="Menlo Regular"/>
                <a:cs typeface="Menlo Regular"/>
              </a:rPr>
              <a:t> </a:t>
            </a:r>
            <a:r>
              <a:rPr lang="en-US" sz="1100" dirty="0" err="1">
                <a:latin typeface="Menlo Regular"/>
                <a:cs typeface="Menlo Regular"/>
              </a:rPr>
              <a:t>Telefonica</a:t>
            </a:r>
            <a:r>
              <a:rPr lang="en-US" sz="1100" dirty="0">
                <a:latin typeface="Menlo Regular"/>
                <a:cs typeface="Menlo Regular"/>
              </a:rPr>
              <a:t> de V.G.G. </a:t>
            </a:r>
            <a:r>
              <a:rPr lang="en-US" sz="1100" dirty="0" err="1">
                <a:latin typeface="Menlo Regular"/>
                <a:cs typeface="Menlo Regular"/>
              </a:rPr>
              <a:t>Ltda</a:t>
            </a:r>
            <a:r>
              <a:rPr lang="en-US" sz="1100" dirty="0">
                <a:latin typeface="Menlo Regular"/>
                <a:cs typeface="Menlo Regular"/>
              </a:rPr>
              <a:t>.,AR</a:t>
            </a:r>
          </a:p>
          <a:p>
            <a:pPr marL="0" indent="0">
              <a:buNone/>
            </a:pPr>
            <a:r>
              <a:rPr lang="en-US" sz="1100" dirty="0">
                <a:latin typeface="Menlo Regular"/>
                <a:cs typeface="Menlo Regular"/>
              </a:rPr>
              <a:t>17    7992  96.1%     3,651  COGECOWAVE - </a:t>
            </a:r>
            <a:r>
              <a:rPr lang="en-US" sz="1100" dirty="0" err="1">
                <a:latin typeface="Menlo Regular"/>
                <a:cs typeface="Menlo Regular"/>
              </a:rPr>
              <a:t>Cogeco</a:t>
            </a:r>
            <a:r>
              <a:rPr lang="en-US" sz="1100" dirty="0">
                <a:latin typeface="Menlo Regular"/>
                <a:cs typeface="Menlo Regular"/>
              </a:rPr>
              <a:t> </a:t>
            </a:r>
            <a:r>
              <a:rPr lang="en-US" sz="1100" dirty="0" err="1">
                <a:latin typeface="Menlo Regular"/>
                <a:cs typeface="Menlo Regular"/>
              </a:rPr>
              <a:t>Cable,CA</a:t>
            </a:r>
            <a:endParaRPr lang="en-US" sz="1100" dirty="0">
              <a:latin typeface="Menlo Regular"/>
              <a:cs typeface="Menlo Regular"/>
            </a:endParaRPr>
          </a:p>
          <a:p>
            <a:pPr marL="0" indent="0">
              <a:buNone/>
            </a:pPr>
            <a:r>
              <a:rPr lang="en-US" sz="1100" dirty="0">
                <a:latin typeface="Menlo Regular"/>
                <a:cs typeface="Menlo Regular"/>
              </a:rPr>
              <a:t>18   43132  96.1%       589  KBT-AS OJSC </a:t>
            </a:r>
            <a:r>
              <a:rPr lang="en-US" sz="1100" dirty="0" err="1">
                <a:latin typeface="Menlo Regular"/>
                <a:cs typeface="Menlo Regular"/>
              </a:rPr>
              <a:t>Rostelecom,RU</a:t>
            </a:r>
            <a:endParaRPr lang="en-US" sz="1100" dirty="0">
              <a:latin typeface="Menlo Regular"/>
              <a:cs typeface="Menlo Regular"/>
            </a:endParaRPr>
          </a:p>
          <a:p>
            <a:pPr marL="0" indent="0">
              <a:buNone/>
            </a:pPr>
            <a:r>
              <a:rPr lang="en-US" sz="1100" dirty="0">
                <a:latin typeface="Menlo Regular"/>
                <a:cs typeface="Menlo Regular"/>
              </a:rPr>
              <a:t>19   21310  95.8%       550  ASN-SATELLITE ISP </a:t>
            </a:r>
            <a:r>
              <a:rPr lang="en-US" sz="1100" dirty="0" err="1">
                <a:latin typeface="Menlo Regular"/>
                <a:cs typeface="Menlo Regular"/>
              </a:rPr>
              <a:t>Satellite,UA</a:t>
            </a:r>
            <a:endParaRPr lang="en-US" sz="1100" dirty="0">
              <a:latin typeface="Menlo Regular"/>
              <a:cs typeface="Menlo Regular"/>
            </a:endParaRPr>
          </a:p>
          <a:p>
            <a:pPr marL="0" indent="0">
              <a:buNone/>
            </a:pPr>
            <a:r>
              <a:rPr lang="en-US" sz="1100" dirty="0">
                <a:latin typeface="Menlo Regular"/>
                <a:cs typeface="Menlo Regular"/>
              </a:rPr>
              <a:t>20    6866  95.6%     7,067  CYTA-NETWORK Cyprus Telecommunications </a:t>
            </a:r>
            <a:r>
              <a:rPr lang="en-US" sz="1100" dirty="0" err="1">
                <a:latin typeface="Menlo Regular"/>
                <a:cs typeface="Menlo Regular"/>
              </a:rPr>
              <a:t>Authority,CY</a:t>
            </a:r>
            <a:endParaRPr lang="en-US" sz="1100" dirty="0">
              <a:latin typeface="Menlo Regular"/>
              <a:cs typeface="Menlo Regular"/>
            </a:endParaRPr>
          </a:p>
          <a:p>
            <a:pPr marL="0" indent="0">
              <a:buNone/>
            </a:pPr>
            <a:r>
              <a:rPr lang="en-US" sz="1100" dirty="0">
                <a:latin typeface="Menlo Regular"/>
                <a:cs typeface="Menlo Regular"/>
              </a:rPr>
              <a:t>21   41557  95.4%       809  TELEKABEL-AS </a:t>
            </a:r>
            <a:r>
              <a:rPr lang="en-US" sz="1100" dirty="0" err="1">
                <a:latin typeface="Menlo Regular"/>
                <a:cs typeface="Menlo Regular"/>
              </a:rPr>
              <a:t>Trgovsko</a:t>
            </a:r>
            <a:r>
              <a:rPr lang="en-US" sz="1100" dirty="0">
                <a:latin typeface="Menlo Regular"/>
                <a:cs typeface="Menlo Regular"/>
              </a:rPr>
              <a:t> </a:t>
            </a:r>
            <a:r>
              <a:rPr lang="en-US" sz="1100" dirty="0" err="1" smtClean="0">
                <a:latin typeface="Menlo Regular"/>
                <a:cs typeface="Menlo Regular"/>
              </a:rPr>
              <a:t>kablovska</a:t>
            </a:r>
            <a:r>
              <a:rPr lang="en-US" sz="1100" dirty="0" smtClean="0">
                <a:latin typeface="Menlo Regular"/>
                <a:cs typeface="Menlo Regular"/>
              </a:rPr>
              <a:t> </a:t>
            </a:r>
            <a:r>
              <a:rPr lang="en-US" sz="1100" dirty="0" err="1">
                <a:latin typeface="Menlo Regular"/>
                <a:cs typeface="Menlo Regular"/>
              </a:rPr>
              <a:t>televizija</a:t>
            </a:r>
            <a:r>
              <a:rPr lang="en-US" sz="1100" dirty="0">
                <a:latin typeface="Menlo Regular"/>
                <a:cs typeface="Menlo Regular"/>
              </a:rPr>
              <a:t> ROBI DOOEL </a:t>
            </a:r>
            <a:r>
              <a:rPr lang="en-US" sz="1100" dirty="0" err="1">
                <a:latin typeface="Menlo Regular"/>
                <a:cs typeface="Menlo Regular"/>
              </a:rPr>
              <a:t>Stip,MK</a:t>
            </a:r>
            <a:endParaRPr lang="en-US" sz="1100" dirty="0">
              <a:latin typeface="Menlo Regular"/>
              <a:cs typeface="Menlo Regular"/>
            </a:endParaRPr>
          </a:p>
          <a:p>
            <a:pPr marL="0" indent="0">
              <a:buNone/>
            </a:pPr>
            <a:r>
              <a:rPr lang="en-US" sz="1100" dirty="0">
                <a:latin typeface="Menlo Regular"/>
                <a:cs typeface="Menlo Regular"/>
              </a:rPr>
              <a:t>22   34449  95.4%       563  MORDOVIA-AS OJSC </a:t>
            </a:r>
            <a:r>
              <a:rPr lang="en-US" sz="1100" dirty="0" err="1">
                <a:latin typeface="Menlo Regular"/>
                <a:cs typeface="Menlo Regular"/>
              </a:rPr>
              <a:t>Rostelecom,RU</a:t>
            </a:r>
            <a:endParaRPr lang="en-US" sz="1100" dirty="0">
              <a:latin typeface="Menlo Regular"/>
              <a:cs typeface="Menlo Regular"/>
            </a:endParaRPr>
          </a:p>
          <a:p>
            <a:pPr marL="0" indent="0">
              <a:buNone/>
            </a:pPr>
            <a:r>
              <a:rPr lang="en-US" sz="1100" dirty="0">
                <a:latin typeface="Menlo Regular"/>
                <a:cs typeface="Menlo Regular"/>
              </a:rPr>
              <a:t>23    8473  94.9%       859  BAHNHOF </a:t>
            </a:r>
            <a:r>
              <a:rPr lang="en-US" sz="1100" dirty="0" err="1">
                <a:latin typeface="Menlo Regular"/>
                <a:cs typeface="Menlo Regular"/>
              </a:rPr>
              <a:t>Bahnhof</a:t>
            </a:r>
            <a:r>
              <a:rPr lang="en-US" sz="1100" dirty="0">
                <a:latin typeface="Menlo Regular"/>
                <a:cs typeface="Menlo Regular"/>
              </a:rPr>
              <a:t> Internet AB,SE</a:t>
            </a:r>
          </a:p>
          <a:p>
            <a:pPr marL="0" indent="0">
              <a:buNone/>
            </a:pPr>
            <a:r>
              <a:rPr lang="en-US" sz="1100" dirty="0">
                <a:latin typeface="Menlo Regular"/>
                <a:cs typeface="Menlo Regular"/>
              </a:rPr>
              <a:t>24  262928  94.5%       635  DIRECTV COLOMBIA,CO</a:t>
            </a:r>
          </a:p>
          <a:p>
            <a:pPr marL="0" indent="0">
              <a:buNone/>
            </a:pPr>
            <a:r>
              <a:rPr lang="en-US" sz="1100" dirty="0">
                <a:latin typeface="Menlo Regular"/>
                <a:cs typeface="Menlo Regular"/>
              </a:rPr>
              <a:t>25   29695  94.3%       981  LYSE-AS </a:t>
            </a:r>
            <a:r>
              <a:rPr lang="en-US" sz="1100" dirty="0" err="1">
                <a:latin typeface="Menlo Regular"/>
                <a:cs typeface="Menlo Regular"/>
              </a:rPr>
              <a:t>Altibox</a:t>
            </a:r>
            <a:r>
              <a:rPr lang="en-US" sz="1100" dirty="0">
                <a:latin typeface="Menlo Regular"/>
                <a:cs typeface="Menlo Regular"/>
              </a:rPr>
              <a:t> AS,NO</a:t>
            </a:r>
          </a:p>
          <a:p>
            <a:pPr marL="0" indent="0">
              <a:buNone/>
            </a:pPr>
            <a:endParaRPr lang="en-US" sz="1100" dirty="0">
              <a:latin typeface="Menlo Regular"/>
              <a:cs typeface="Menlo Regular"/>
            </a:endParaRPr>
          </a:p>
          <a:p>
            <a:pPr marL="0" indent="0">
              <a:buNone/>
            </a:pPr>
            <a:endParaRPr lang="en-US" sz="1100" dirty="0">
              <a:latin typeface="Menlo Regular"/>
              <a:cs typeface="Menlo Regular"/>
            </a:endParaRPr>
          </a:p>
        </p:txBody>
      </p:sp>
    </p:spTree>
    <p:extLst>
      <p:ext uri="{BB962C8B-B14F-4D97-AF65-F5344CB8AC3E}">
        <p14:creationId xmlns:p14="http://schemas.microsoft.com/office/powerpoint/2010/main" val="1687281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30" y="-16212"/>
            <a:ext cx="8229600" cy="1143000"/>
          </a:xfrm>
        </p:spPr>
        <p:txBody>
          <a:bodyPr/>
          <a:lstStyle/>
          <a:p>
            <a:r>
              <a:rPr lang="en-US" dirty="0" smtClean="0"/>
              <a:t>Which Resolver?</a:t>
            </a:r>
            <a:endParaRPr lang="en-US" dirty="0"/>
          </a:p>
        </p:txBody>
      </p:sp>
      <p:sp>
        <p:nvSpPr>
          <p:cNvPr id="5" name="TextBox 4"/>
          <p:cNvSpPr txBox="1"/>
          <p:nvPr/>
        </p:nvSpPr>
        <p:spPr>
          <a:xfrm>
            <a:off x="132277" y="957511"/>
            <a:ext cx="8873582" cy="677108"/>
          </a:xfrm>
          <a:prstGeom prst="rect">
            <a:avLst/>
          </a:prstGeom>
          <a:noFill/>
        </p:spPr>
        <p:txBody>
          <a:bodyPr wrap="square" rtlCol="0">
            <a:spAutoFit/>
          </a:bodyPr>
          <a:lstStyle/>
          <a:p>
            <a:r>
              <a:rPr lang="en-US" sz="1200" dirty="0" smtClean="0"/>
              <a:t>Most intensively used RSA-validating resolvers that appear to lack support for ECDSA</a:t>
            </a:r>
          </a:p>
          <a:p>
            <a:endParaRPr lang="en-US" sz="1200" dirty="0" smtClean="0"/>
          </a:p>
          <a:p>
            <a:r>
              <a:rPr lang="en-US" sz="1200" dirty="0"/>
              <a:t> </a:t>
            </a:r>
            <a:r>
              <a:rPr lang="en-US" sz="1200" dirty="0" smtClean="0"/>
              <a:t>Rank                    </a:t>
            </a:r>
            <a:r>
              <a:rPr lang="en-US" sz="1200" b="1" dirty="0" smtClean="0"/>
              <a:t>Resolver</a:t>
            </a:r>
            <a:r>
              <a:rPr lang="en-US" sz="1400" b="1" dirty="0" smtClean="0"/>
              <a:t>        Use         AS      AS Description</a:t>
            </a:r>
            <a:endParaRPr lang="en-US" sz="1400" b="1" dirty="0"/>
          </a:p>
        </p:txBody>
      </p:sp>
      <p:sp>
        <p:nvSpPr>
          <p:cNvPr id="7" name="Content Placeholder 6"/>
          <p:cNvSpPr>
            <a:spLocks noGrp="1"/>
          </p:cNvSpPr>
          <p:nvPr>
            <p:ph sz="half" idx="1"/>
          </p:nvPr>
        </p:nvSpPr>
        <p:spPr>
          <a:xfrm>
            <a:off x="132277" y="1643578"/>
            <a:ext cx="8229600" cy="4525963"/>
          </a:xfrm>
        </p:spPr>
        <p:txBody>
          <a:bodyPr>
            <a:noAutofit/>
          </a:bodyPr>
          <a:lstStyle/>
          <a:p>
            <a:pPr marL="0" indent="0">
              <a:buNone/>
            </a:pPr>
            <a:r>
              <a:rPr lang="en-US" sz="1000" dirty="0">
                <a:latin typeface="Menlo Regular"/>
                <a:cs typeface="Menlo Regular"/>
              </a:rPr>
              <a:t> 1          83.66.2.163 13,415  12978 DOGAN-ONLINE DOGAN TV DIGITAL PLATFORM ISLETMECILIGI A.S.,TR</a:t>
            </a:r>
          </a:p>
          <a:p>
            <a:pPr marL="0" indent="0">
              <a:buNone/>
            </a:pPr>
            <a:r>
              <a:rPr lang="en-US" sz="1000" dirty="0">
                <a:latin typeface="Menlo Regular"/>
                <a:cs typeface="Menlo Regular"/>
              </a:rPr>
              <a:t> 2          202.73.99.4 10,905  23700 FASTNET-AS-ID </a:t>
            </a:r>
            <a:r>
              <a:rPr lang="en-US" sz="1000" dirty="0" err="1">
                <a:latin typeface="Menlo Regular"/>
                <a:cs typeface="Menlo Regular"/>
              </a:rPr>
              <a:t>Linknet-Fastnet</a:t>
            </a:r>
            <a:r>
              <a:rPr lang="en-US" sz="1000" dirty="0">
                <a:latin typeface="Menlo Regular"/>
                <a:cs typeface="Menlo Regular"/>
              </a:rPr>
              <a:t> ASN,ID</a:t>
            </a:r>
          </a:p>
          <a:p>
            <a:pPr marL="0" indent="0">
              <a:buNone/>
            </a:pPr>
            <a:r>
              <a:rPr lang="en-US" sz="1000" dirty="0">
                <a:latin typeface="Menlo Regular"/>
                <a:cs typeface="Menlo Regular"/>
              </a:rPr>
              <a:t> 3       59.108.128.141 10,229   4847 CNIX-AP China Networks Inter-</a:t>
            </a:r>
            <a:r>
              <a:rPr lang="en-US" sz="1000" dirty="0" err="1">
                <a:latin typeface="Menlo Regular"/>
                <a:cs typeface="Menlo Regular"/>
              </a:rPr>
              <a:t>Exchange,CN</a:t>
            </a:r>
            <a:endParaRPr lang="en-US" sz="1000" dirty="0">
              <a:latin typeface="Menlo Regular"/>
              <a:cs typeface="Menlo Regular"/>
            </a:endParaRPr>
          </a:p>
          <a:p>
            <a:pPr marL="0" indent="0">
              <a:buNone/>
            </a:pPr>
            <a:r>
              <a:rPr lang="en-US" sz="1000" dirty="0">
                <a:latin typeface="Menlo Regular"/>
                <a:cs typeface="Menlo Regular"/>
              </a:rPr>
              <a:t> 4      211.136.115.194  9,840  24400 CMNET-V4SHANGHAI-AS-AP Shanghai Mobile Communications </a:t>
            </a:r>
            <a:r>
              <a:rPr lang="en-US" sz="1000" dirty="0" err="1">
                <a:latin typeface="Menlo Regular"/>
                <a:cs typeface="Menlo Regular"/>
              </a:rPr>
              <a:t>Co.,Ltd.,CN</a:t>
            </a:r>
            <a:endParaRPr lang="en-US" sz="1000" dirty="0">
              <a:latin typeface="Menlo Regular"/>
              <a:cs typeface="Menlo Regular"/>
            </a:endParaRPr>
          </a:p>
          <a:p>
            <a:pPr marL="0" indent="0">
              <a:buNone/>
            </a:pPr>
            <a:r>
              <a:rPr lang="en-US" sz="1000" dirty="0">
                <a:latin typeface="Menlo Regular"/>
                <a:cs typeface="Menlo Regular"/>
              </a:rPr>
              <a:t> 5      211.136.115.198  9,208  24400 CMNET-V4SHANGHAI-AS-AP Shanghai Mobile Communications </a:t>
            </a:r>
            <a:r>
              <a:rPr lang="en-US" sz="1000" dirty="0" err="1">
                <a:latin typeface="Menlo Regular"/>
                <a:cs typeface="Menlo Regular"/>
              </a:rPr>
              <a:t>Co.,Ltd.,CN</a:t>
            </a:r>
            <a:endParaRPr lang="en-US" sz="1000" dirty="0">
              <a:latin typeface="Menlo Regular"/>
              <a:cs typeface="Menlo Regular"/>
            </a:endParaRPr>
          </a:p>
          <a:p>
            <a:pPr marL="0" indent="0">
              <a:buNone/>
            </a:pPr>
            <a:r>
              <a:rPr lang="en-US" sz="1000" dirty="0">
                <a:latin typeface="Menlo Regular"/>
                <a:cs typeface="Menlo Regular"/>
              </a:rPr>
              <a:t> 6         181.48.0.231  8,801  14080 </a:t>
            </a:r>
            <a:r>
              <a:rPr lang="en-US" sz="1000" dirty="0" err="1">
                <a:latin typeface="Menlo Regular"/>
                <a:cs typeface="Menlo Regular"/>
              </a:rPr>
              <a:t>Telmex</a:t>
            </a:r>
            <a:r>
              <a:rPr lang="en-US" sz="1000" dirty="0">
                <a:latin typeface="Menlo Regular"/>
                <a:cs typeface="Menlo Regular"/>
              </a:rPr>
              <a:t> Colombia S.A.,CO</a:t>
            </a:r>
          </a:p>
          <a:p>
            <a:pPr marL="0" indent="0">
              <a:buNone/>
            </a:pPr>
            <a:r>
              <a:rPr lang="en-US" sz="1000" dirty="0">
                <a:latin typeface="Menlo Regular"/>
                <a:cs typeface="Menlo Regular"/>
              </a:rPr>
              <a:t> 7           4.31.99.79  8,457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 8      165.254.103.209  7,747   2914 NTT-COMMUNICATIONS-2914 - NTT America,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 9         4.53.108.207  7,605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10       212.73.224.143  7,413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11         182.48.200.3  7,386  45769 DVOIS-IN D-</a:t>
            </a:r>
            <a:r>
              <a:rPr lang="en-US" sz="1000" dirty="0" err="1">
                <a:latin typeface="Menlo Regular"/>
                <a:cs typeface="Menlo Regular"/>
              </a:rPr>
              <a:t>Vois</a:t>
            </a:r>
            <a:r>
              <a:rPr lang="en-US" sz="1000" dirty="0">
                <a:latin typeface="Menlo Regular"/>
                <a:cs typeface="Menlo Regular"/>
              </a:rPr>
              <a:t> Broadband </a:t>
            </a:r>
            <a:r>
              <a:rPr lang="en-US" sz="1000" dirty="0" err="1">
                <a:latin typeface="Menlo Regular"/>
                <a:cs typeface="Menlo Regular"/>
              </a:rPr>
              <a:t>Pvt</a:t>
            </a:r>
            <a:r>
              <a:rPr lang="en-US" sz="1000" dirty="0">
                <a:latin typeface="Menlo Regular"/>
                <a:cs typeface="Menlo Regular"/>
              </a:rPr>
              <a:t> </a:t>
            </a:r>
            <a:r>
              <a:rPr lang="en-US" sz="1000" dirty="0" err="1">
                <a:latin typeface="Menlo Regular"/>
                <a:cs typeface="Menlo Regular"/>
              </a:rPr>
              <a:t>Ltd,IN</a:t>
            </a:r>
            <a:endParaRPr lang="en-US" sz="1000" dirty="0">
              <a:latin typeface="Menlo Regular"/>
              <a:cs typeface="Menlo Regular"/>
            </a:endParaRPr>
          </a:p>
          <a:p>
            <a:pPr marL="0" indent="0">
              <a:buNone/>
            </a:pPr>
            <a:r>
              <a:rPr lang="en-US" sz="1000" dirty="0">
                <a:latin typeface="Menlo Regular"/>
                <a:cs typeface="Menlo Regular"/>
              </a:rPr>
              <a:t>12           4.31.99.81  7,053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13         4.53.108.209  7,021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14         181.48.0.232  6,854  14080 </a:t>
            </a:r>
            <a:r>
              <a:rPr lang="en-US" sz="1000" dirty="0" err="1">
                <a:latin typeface="Menlo Regular"/>
                <a:cs typeface="Menlo Regular"/>
              </a:rPr>
              <a:t>Telmex</a:t>
            </a:r>
            <a:r>
              <a:rPr lang="en-US" sz="1000" dirty="0">
                <a:latin typeface="Menlo Regular"/>
                <a:cs typeface="Menlo Regular"/>
              </a:rPr>
              <a:t> Colombia S.A.,CO</a:t>
            </a:r>
          </a:p>
          <a:p>
            <a:pPr marL="0" indent="0">
              <a:buNone/>
            </a:pPr>
            <a:r>
              <a:rPr lang="en-US" sz="1000" dirty="0">
                <a:latin typeface="Menlo Regular"/>
                <a:cs typeface="Menlo Regular"/>
              </a:rPr>
              <a:t>15       186.130.130.21  6,839  22927 </a:t>
            </a:r>
            <a:r>
              <a:rPr lang="en-US" sz="1000" dirty="0" err="1">
                <a:latin typeface="Menlo Regular"/>
                <a:cs typeface="Menlo Regular"/>
              </a:rPr>
              <a:t>Telefonica</a:t>
            </a:r>
            <a:r>
              <a:rPr lang="en-US" sz="1000" dirty="0">
                <a:latin typeface="Menlo Regular"/>
                <a:cs typeface="Menlo Regular"/>
              </a:rPr>
              <a:t> de </a:t>
            </a:r>
            <a:r>
              <a:rPr lang="en-US" sz="1000" dirty="0" err="1">
                <a:latin typeface="Menlo Regular"/>
                <a:cs typeface="Menlo Regular"/>
              </a:rPr>
              <a:t>Argentina,AR</a:t>
            </a:r>
            <a:endParaRPr lang="en-US" sz="1000" dirty="0">
              <a:latin typeface="Menlo Regular"/>
              <a:cs typeface="Menlo Regular"/>
            </a:endParaRPr>
          </a:p>
          <a:p>
            <a:pPr marL="0" indent="0">
              <a:buNone/>
            </a:pPr>
            <a:r>
              <a:rPr lang="en-US" sz="1000" dirty="0">
                <a:latin typeface="Menlo Regular"/>
                <a:cs typeface="Menlo Regular"/>
              </a:rPr>
              <a:t>16        206.183.111.4  6,595  33480 WEBWERKSAS1 - Web </a:t>
            </a:r>
            <a:r>
              <a:rPr lang="en-US" sz="1000" dirty="0" err="1">
                <a:latin typeface="Menlo Regular"/>
                <a:cs typeface="Menlo Regular"/>
              </a:rPr>
              <a:t>Werks,US</a:t>
            </a:r>
            <a:endParaRPr lang="en-US" sz="1000" dirty="0">
              <a:latin typeface="Menlo Regular"/>
              <a:cs typeface="Menlo Regular"/>
            </a:endParaRPr>
          </a:p>
          <a:p>
            <a:pPr marL="0" indent="0">
              <a:buNone/>
            </a:pPr>
            <a:r>
              <a:rPr lang="en-US" sz="1000" dirty="0">
                <a:latin typeface="Menlo Regular"/>
                <a:cs typeface="Menlo Regular"/>
              </a:rPr>
              <a:t>17      165.254.103.207  6,555   2914 NTT-COMMUNICATIONS-2914 - NTT America,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18      189.124.128.172  6,399  28220 CABO SERVICOS DE TELECOMUNICACOES LTDA,BR</a:t>
            </a:r>
          </a:p>
          <a:p>
            <a:pPr marL="0" indent="0">
              <a:buNone/>
            </a:pPr>
            <a:r>
              <a:rPr lang="en-US" sz="1000" dirty="0">
                <a:latin typeface="Menlo Regular"/>
                <a:cs typeface="Menlo Regular"/>
              </a:rPr>
              <a:t>19         202.73.97.42  6,139  23700 FASTNET-AS-ID </a:t>
            </a:r>
            <a:r>
              <a:rPr lang="en-US" sz="1000" dirty="0" err="1">
                <a:latin typeface="Menlo Regular"/>
                <a:cs typeface="Menlo Regular"/>
              </a:rPr>
              <a:t>Linknet-Fastnet</a:t>
            </a:r>
            <a:r>
              <a:rPr lang="en-US" sz="1000" dirty="0">
                <a:latin typeface="Menlo Regular"/>
                <a:cs typeface="Menlo Regular"/>
              </a:rPr>
              <a:t> ASN,ID</a:t>
            </a:r>
          </a:p>
          <a:p>
            <a:pPr marL="0" indent="0">
              <a:buNone/>
            </a:pPr>
            <a:r>
              <a:rPr lang="en-US" sz="1000" dirty="0">
                <a:latin typeface="Menlo Regular"/>
                <a:cs typeface="Menlo Regular"/>
              </a:rPr>
              <a:t>20         202.73.97.44  5,790  23700 FASTNET-AS-ID </a:t>
            </a:r>
            <a:r>
              <a:rPr lang="en-US" sz="1000" dirty="0" err="1">
                <a:latin typeface="Menlo Regular"/>
                <a:cs typeface="Menlo Regular"/>
              </a:rPr>
              <a:t>Linknet-Fastnet</a:t>
            </a:r>
            <a:r>
              <a:rPr lang="en-US" sz="1000" dirty="0">
                <a:latin typeface="Menlo Regular"/>
                <a:cs typeface="Menlo Regular"/>
              </a:rPr>
              <a:t> ASN,ID</a:t>
            </a:r>
          </a:p>
          <a:p>
            <a:pPr marL="0" indent="0">
              <a:buNone/>
            </a:pPr>
            <a:r>
              <a:rPr lang="en-US" sz="1000" dirty="0">
                <a:latin typeface="Menlo Regular"/>
                <a:cs typeface="Menlo Regular"/>
              </a:rPr>
              <a:t>21         4.31.108.209  5,735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22        124.161.87.93  5,477   4837 CHINA169-BACKBONE CNCGROUP China169 </a:t>
            </a:r>
            <a:r>
              <a:rPr lang="en-US" sz="1000" dirty="0" err="1">
                <a:latin typeface="Menlo Regular"/>
                <a:cs typeface="Menlo Regular"/>
              </a:rPr>
              <a:t>Backbone,CN</a:t>
            </a:r>
            <a:endParaRPr lang="en-US" sz="1000" dirty="0">
              <a:latin typeface="Menlo Regular"/>
              <a:cs typeface="Menlo Regular"/>
            </a:endParaRPr>
          </a:p>
          <a:p>
            <a:pPr marL="0" indent="0">
              <a:buNone/>
            </a:pPr>
            <a:r>
              <a:rPr lang="en-US" sz="1000" dirty="0">
                <a:latin typeface="Menlo Regular"/>
                <a:cs typeface="Menlo Regular"/>
              </a:rPr>
              <a:t>23         4.31.108.207  5,372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24          103.15.63.4  5,180  59164 APOLLOONLINE-AS Apollo Online Services </a:t>
            </a:r>
            <a:r>
              <a:rPr lang="en-US" sz="1000" dirty="0" err="1">
                <a:latin typeface="Menlo Regular"/>
                <a:cs typeface="Menlo Regular"/>
              </a:rPr>
              <a:t>Pvt</a:t>
            </a:r>
            <a:r>
              <a:rPr lang="en-US" sz="1000" dirty="0">
                <a:latin typeface="Menlo Regular"/>
                <a:cs typeface="Menlo Regular"/>
              </a:rPr>
              <a:t> </a:t>
            </a:r>
            <a:r>
              <a:rPr lang="en-US" sz="1000" dirty="0" err="1">
                <a:latin typeface="Menlo Regular"/>
                <a:cs typeface="Menlo Regular"/>
              </a:rPr>
              <a:t>ltd,IN</a:t>
            </a:r>
            <a:endParaRPr lang="en-US" sz="1000" dirty="0">
              <a:latin typeface="Menlo Regular"/>
              <a:cs typeface="Menlo Regular"/>
            </a:endParaRPr>
          </a:p>
          <a:p>
            <a:pPr marL="0" indent="0">
              <a:buNone/>
            </a:pPr>
            <a:r>
              <a:rPr lang="en-US" sz="1000" dirty="0">
                <a:latin typeface="Menlo Regular"/>
                <a:cs typeface="Menlo Regular"/>
              </a:rPr>
              <a:t>25         218.29.129.3  5,124   4837 CHINA169-BACKBONE CNCGROUP China169 </a:t>
            </a:r>
            <a:r>
              <a:rPr lang="en-US" sz="1000" dirty="0" err="1">
                <a:latin typeface="Menlo Regular"/>
                <a:cs typeface="Menlo Regular"/>
              </a:rPr>
              <a:t>Backbone,CN</a:t>
            </a:r>
            <a:endParaRPr lang="en-US" sz="1000" dirty="0">
              <a:latin typeface="Menlo Regular"/>
              <a:cs typeface="Menlo Regular"/>
            </a:endParaRPr>
          </a:p>
        </p:txBody>
      </p:sp>
    </p:spTree>
    <p:extLst>
      <p:ext uri="{BB962C8B-B14F-4D97-AF65-F5344CB8AC3E}">
        <p14:creationId xmlns:p14="http://schemas.microsoft.com/office/powerpoint/2010/main" val="2301994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These resolvers all generate queries for the A record and the DS record, but did not query for the DNSKEY record when the signing algorithm was ECDSA</a:t>
            </a:r>
          </a:p>
          <a:p>
            <a:r>
              <a:rPr lang="en-US" dirty="0" smtClean="0"/>
              <a:t>It appears that these resolvers who do not perform the DNSKEY query do not have local support for ECDSA</a:t>
            </a:r>
          </a:p>
          <a:p>
            <a:pPr lvl="1"/>
            <a:r>
              <a:rPr lang="en-US" dirty="0" smtClean="0"/>
              <a:t>Resolvers do not, in general use a custom crypto library</a:t>
            </a:r>
          </a:p>
          <a:p>
            <a:pPr lvl="1"/>
            <a:r>
              <a:rPr lang="en-US" dirty="0" smtClean="0"/>
              <a:t>As we saw with the </a:t>
            </a:r>
            <a:r>
              <a:rPr lang="en-US" dirty="0" err="1" smtClean="0"/>
              <a:t>Heartbleed</a:t>
            </a:r>
            <a:r>
              <a:rPr lang="en-US" dirty="0" smtClean="0"/>
              <a:t> bug, there is a preponderance of use of </a:t>
            </a:r>
            <a:r>
              <a:rPr lang="en-US" dirty="0" err="1" smtClean="0"/>
              <a:t>OpenSSL</a:t>
            </a:r>
            <a:endParaRPr lang="en-US" dirty="0" smtClean="0"/>
          </a:p>
          <a:p>
            <a:pPr lvl="1"/>
            <a:r>
              <a:rPr lang="en-US" dirty="0" smtClean="0"/>
              <a:t>So perhaps the question is: why doesn’t </a:t>
            </a:r>
            <a:r>
              <a:rPr lang="en-US" dirty="0" err="1" smtClean="0"/>
              <a:t>OpenSSL</a:t>
            </a:r>
            <a:r>
              <a:rPr lang="en-US" dirty="0" smtClean="0"/>
              <a:t> </a:t>
            </a:r>
            <a:r>
              <a:rPr lang="en-US" dirty="0"/>
              <a:t>s</a:t>
            </a:r>
            <a:r>
              <a:rPr lang="en-US" dirty="0" smtClean="0"/>
              <a:t>upport ECDSA?</a:t>
            </a:r>
          </a:p>
          <a:p>
            <a:pPr marL="0" indent="0">
              <a:buNone/>
            </a:pPr>
            <a:endParaRPr lang="en-US" dirty="0"/>
          </a:p>
        </p:txBody>
      </p:sp>
    </p:spTree>
    <p:extLst>
      <p:ext uri="{BB962C8B-B14F-4D97-AF65-F5344CB8AC3E}">
        <p14:creationId xmlns:p14="http://schemas.microsoft.com/office/powerpoint/2010/main" val="1317578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3-15 at 1.45.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21" y="483799"/>
            <a:ext cx="8453612" cy="5564294"/>
          </a:xfrm>
          <a:prstGeom prst="rect">
            <a:avLst/>
          </a:prstGeom>
        </p:spPr>
      </p:pic>
    </p:spTree>
    <p:extLst>
      <p:ext uri="{BB962C8B-B14F-4D97-AF65-F5344CB8AC3E}">
        <p14:creationId xmlns:p14="http://schemas.microsoft.com/office/powerpoint/2010/main" val="961433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r>
              <a:rPr lang="en-US" dirty="0" err="1" smtClean="0"/>
              <a:t>OpenSSL</a:t>
            </a:r>
            <a:r>
              <a:rPr lang="en-US" dirty="0" smtClean="0"/>
              <a:t> added ECDSA support as from 0.9.8 </a:t>
            </a:r>
          </a:p>
          <a:p>
            <a:r>
              <a:rPr lang="en-US" dirty="0" smtClean="0"/>
              <a:t>Other bundles and specific builds added ECDSA support later</a:t>
            </a:r>
          </a:p>
          <a:p>
            <a:r>
              <a:rPr lang="en-US" dirty="0" smtClean="0"/>
              <a:t>But deployed systems often lag behind the latest bundles, and therefore still do not include ECC support in their running configuration</a:t>
            </a:r>
          </a:p>
          <a:p>
            <a:endParaRPr lang="en-US" dirty="0"/>
          </a:p>
        </p:txBody>
      </p:sp>
    </p:spTree>
    <p:extLst>
      <p:ext uri="{BB962C8B-B14F-4D97-AF65-F5344CB8AC3E}">
        <p14:creationId xmlns:p14="http://schemas.microsoft.com/office/powerpoint/2010/main" val="3559395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 </a:t>
            </a:r>
            <a:r>
              <a:rPr lang="en-US" dirty="0" err="1" smtClean="0"/>
              <a:t>vs</a:t>
            </a:r>
            <a:r>
              <a:rPr lang="en-US" dirty="0" smtClean="0"/>
              <a:t> RSS</a:t>
            </a:r>
            <a:endParaRPr lang="en-US" dirty="0"/>
          </a:p>
        </p:txBody>
      </p:sp>
      <p:sp>
        <p:nvSpPr>
          <p:cNvPr id="5" name="TextBox 4"/>
          <p:cNvSpPr txBox="1"/>
          <p:nvPr/>
        </p:nvSpPr>
        <p:spPr>
          <a:xfrm>
            <a:off x="267050" y="1845768"/>
            <a:ext cx="14910152" cy="3416321"/>
          </a:xfrm>
          <a:prstGeom prst="rect">
            <a:avLst/>
          </a:prstGeom>
          <a:solidFill>
            <a:schemeClr val="bg1"/>
          </a:solidFill>
        </p:spPr>
        <p:txBody>
          <a:bodyPr wrap="none" rtlCol="0">
            <a:spAutoFit/>
          </a:bodyPr>
          <a:lstStyle/>
          <a:p>
            <a:r>
              <a:rPr lang="fr-FR" sz="800" dirty="0">
                <a:latin typeface="Lucida Console"/>
                <a:cs typeface="Lucida Console"/>
              </a:rPr>
              <a:t>$ </a:t>
            </a:r>
            <a:r>
              <a:rPr lang="fr-FR" sz="800" dirty="0" err="1">
                <a:latin typeface="Lucida Console"/>
                <a:cs typeface="Lucida Console"/>
              </a:rPr>
              <a:t>dig</a:t>
            </a:r>
            <a:r>
              <a:rPr lang="fr-FR" sz="800" dirty="0">
                <a:latin typeface="Lucida Console"/>
                <a:cs typeface="Lucida Console"/>
              </a:rPr>
              <a:t> +</a:t>
            </a:r>
            <a:r>
              <a:rPr lang="fr-FR" sz="800" dirty="0" err="1">
                <a:latin typeface="Lucida Console"/>
                <a:cs typeface="Lucida Console"/>
              </a:rPr>
              <a:t>dnssec</a:t>
            </a:r>
            <a:r>
              <a:rPr lang="fr-FR" sz="800" dirty="0">
                <a:latin typeface="Lucida Console"/>
                <a:cs typeface="Lucida Console"/>
              </a:rPr>
              <a:t> u5221730329.s1425859199.i5075.vcf100.5a593.y.dotnxdomain.net</a:t>
            </a:r>
          </a:p>
          <a:p>
            <a:endParaRPr lang="fr-FR" sz="800" dirty="0">
              <a:latin typeface="Lucida Console"/>
              <a:cs typeface="Lucida Console"/>
            </a:endParaRPr>
          </a:p>
          <a:p>
            <a:r>
              <a:rPr lang="fr-FR" sz="800" dirty="0">
                <a:latin typeface="Lucida Console"/>
                <a:cs typeface="Lucida Console"/>
              </a:rPr>
              <a:t>; &lt;&lt;&gt;&gt; </a:t>
            </a:r>
            <a:r>
              <a:rPr lang="fr-FR" sz="800" dirty="0" err="1">
                <a:latin typeface="Lucida Console"/>
                <a:cs typeface="Lucida Console"/>
              </a:rPr>
              <a:t>DiG</a:t>
            </a:r>
            <a:r>
              <a:rPr lang="fr-FR" sz="800" dirty="0">
                <a:latin typeface="Lucida Console"/>
                <a:cs typeface="Lucida Console"/>
              </a:rPr>
              <a:t> 9.9.6-P1 &lt;&lt;&gt;&gt; +</a:t>
            </a:r>
            <a:r>
              <a:rPr lang="fr-FR" sz="800" dirty="0" err="1">
                <a:latin typeface="Lucida Console"/>
                <a:cs typeface="Lucida Console"/>
              </a:rPr>
              <a:t>dnssec</a:t>
            </a:r>
            <a:r>
              <a:rPr lang="fr-FR" sz="800" dirty="0">
                <a:latin typeface="Lucida Console"/>
                <a:cs typeface="Lucida Console"/>
              </a:rPr>
              <a:t> u5221730329.s1425859199.i5075.vcf100.5a593.y.dotnxdomain.net</a:t>
            </a:r>
          </a:p>
          <a:p>
            <a:r>
              <a:rPr lang="fr-FR" sz="800" dirty="0">
                <a:latin typeface="Lucida Console"/>
                <a:cs typeface="Lucida Console"/>
              </a:rPr>
              <a:t>;; global options: +cmd</a:t>
            </a:r>
          </a:p>
          <a:p>
            <a:r>
              <a:rPr lang="fr-FR" sz="800" dirty="0">
                <a:latin typeface="Lucida Console"/>
                <a:cs typeface="Lucida Console"/>
              </a:rPr>
              <a:t>;; </a:t>
            </a:r>
            <a:r>
              <a:rPr lang="fr-FR" sz="800" dirty="0" err="1">
                <a:latin typeface="Lucida Console"/>
                <a:cs typeface="Lucida Console"/>
              </a:rPr>
              <a:t>Got</a:t>
            </a:r>
            <a:r>
              <a:rPr lang="fr-FR" sz="800" dirty="0">
                <a:latin typeface="Lucida Console"/>
                <a:cs typeface="Lucida Console"/>
              </a:rPr>
              <a:t> </a:t>
            </a:r>
            <a:r>
              <a:rPr lang="fr-FR" sz="800" dirty="0" err="1">
                <a:latin typeface="Lucida Console"/>
                <a:cs typeface="Lucida Console"/>
              </a:rPr>
              <a:t>answer</a:t>
            </a:r>
            <a:r>
              <a:rPr lang="fr-FR" sz="800" dirty="0">
                <a:latin typeface="Lucida Console"/>
                <a:cs typeface="Lucida Console"/>
              </a:rPr>
              <a:t>:</a:t>
            </a:r>
          </a:p>
          <a:p>
            <a:r>
              <a:rPr lang="fr-FR" sz="800" dirty="0">
                <a:latin typeface="Lucida Console"/>
                <a:cs typeface="Lucida Console"/>
              </a:rPr>
              <a:t>;; -&gt;&gt;HEADER&lt;&lt;- </a:t>
            </a:r>
            <a:r>
              <a:rPr lang="fr-FR" sz="800" dirty="0" err="1">
                <a:latin typeface="Lucida Console"/>
                <a:cs typeface="Lucida Console"/>
              </a:rPr>
              <a:t>opcode</a:t>
            </a:r>
            <a:r>
              <a:rPr lang="fr-FR" sz="800" dirty="0">
                <a:latin typeface="Lucida Console"/>
                <a:cs typeface="Lucida Console"/>
              </a:rPr>
              <a:t>: QUERY, </a:t>
            </a:r>
            <a:r>
              <a:rPr lang="fr-FR" sz="800" dirty="0" err="1">
                <a:latin typeface="Lucida Console"/>
                <a:cs typeface="Lucida Console"/>
              </a:rPr>
              <a:t>status</a:t>
            </a:r>
            <a:r>
              <a:rPr lang="fr-FR" sz="800" dirty="0">
                <a:latin typeface="Lucida Console"/>
                <a:cs typeface="Lucida Console"/>
              </a:rPr>
              <a:t>: NOERROR, id: 61126</a:t>
            </a:r>
          </a:p>
          <a:p>
            <a:r>
              <a:rPr lang="fr-FR" sz="800" dirty="0">
                <a:latin typeface="Lucida Console"/>
                <a:cs typeface="Lucida Console"/>
              </a:rPr>
              <a:t>;; flags: </a:t>
            </a:r>
            <a:r>
              <a:rPr lang="fr-FR" sz="800" dirty="0" err="1">
                <a:latin typeface="Lucida Console"/>
                <a:cs typeface="Lucida Console"/>
              </a:rPr>
              <a:t>qr</a:t>
            </a:r>
            <a:r>
              <a:rPr lang="fr-FR" sz="800" dirty="0">
                <a:latin typeface="Lucida Console"/>
                <a:cs typeface="Lucida Console"/>
              </a:rPr>
              <a:t> rd ra ad; QUERY: 1, ANSWER: 2, AUTHORITY: 4, ADDITIONAL: 1</a:t>
            </a:r>
          </a:p>
          <a:p>
            <a:endParaRPr lang="fr-FR" sz="800" dirty="0">
              <a:latin typeface="Lucida Console"/>
              <a:cs typeface="Lucida Console"/>
            </a:endParaRPr>
          </a:p>
          <a:p>
            <a:r>
              <a:rPr lang="fr-FR" sz="800" dirty="0">
                <a:latin typeface="Lucida Console"/>
                <a:cs typeface="Lucida Console"/>
              </a:rPr>
              <a:t>;; OPT PSEUDOSECTION:</a:t>
            </a:r>
          </a:p>
          <a:p>
            <a:r>
              <a:rPr lang="fr-FR" sz="800" dirty="0">
                <a:latin typeface="Lucida Console"/>
                <a:cs typeface="Lucida Console"/>
              </a:rPr>
              <a:t>; EDNS: version: 0, flags: do; </a:t>
            </a:r>
            <a:r>
              <a:rPr lang="fr-FR" sz="800" dirty="0" err="1">
                <a:latin typeface="Lucida Console"/>
                <a:cs typeface="Lucida Console"/>
              </a:rPr>
              <a:t>udp</a:t>
            </a:r>
            <a:r>
              <a:rPr lang="fr-FR" sz="800" dirty="0">
                <a:latin typeface="Lucida Console"/>
                <a:cs typeface="Lucida Console"/>
              </a:rPr>
              <a:t>: 4096</a:t>
            </a:r>
          </a:p>
          <a:p>
            <a:r>
              <a:rPr lang="fr-FR" sz="800" dirty="0">
                <a:latin typeface="Lucida Console"/>
                <a:cs typeface="Lucida Console"/>
              </a:rPr>
              <a:t>;; QUESTION SECTION:</a:t>
            </a:r>
          </a:p>
          <a:p>
            <a:r>
              <a:rPr lang="fr-FR" sz="800" dirty="0">
                <a:latin typeface="Lucida Console"/>
                <a:cs typeface="Lucida Console"/>
              </a:rPr>
              <a:t>;u5221730329.s1425859199.i5075.vcf100.5a593.y.dotnxdomain.net. IN A</a:t>
            </a:r>
          </a:p>
          <a:p>
            <a:endParaRPr lang="fr-FR" sz="800" dirty="0">
              <a:latin typeface="Lucida Console"/>
              <a:cs typeface="Lucida Console"/>
            </a:endParaRPr>
          </a:p>
          <a:p>
            <a:r>
              <a:rPr lang="fr-FR" sz="800" dirty="0">
                <a:latin typeface="Lucida Console"/>
                <a:cs typeface="Lucida Console"/>
              </a:rPr>
              <a:t>;; ANSWER SECTION:</a:t>
            </a:r>
          </a:p>
          <a:p>
            <a:r>
              <a:rPr lang="fr-FR" sz="800" dirty="0">
                <a:latin typeface="Lucida Console"/>
                <a:cs typeface="Lucida Console"/>
              </a:rPr>
              <a:t>u5221730329.s1425859199.i5075.vcf100.5a593.y.dotnxdomain.net. 1	IN A 144.76.167.10</a:t>
            </a:r>
          </a:p>
          <a:p>
            <a:r>
              <a:rPr lang="fr-FR" sz="800" dirty="0">
                <a:latin typeface="Lucida Console"/>
                <a:cs typeface="Lucida Console"/>
              </a:rPr>
              <a:t>u5221730329.s1425859199.i5075.vcf100.5a593.y.dotnxdomain.net. 1	IN RRSIG A 13 4 3600 20200724235900 20150301105936 35456 5a593.y.dotnxdomain.net. IMXSIJ/uKixSAt8GXsh6Lm8CvEOmK5n/5bPgsMmqXl7wQTy29P3OiSrB gtNtX5NkxMzt/3ojq3NbUgXa4aAe5A==</a:t>
            </a:r>
          </a:p>
          <a:p>
            <a:endParaRPr lang="fr-FR" sz="800" dirty="0">
              <a:latin typeface="Lucida Console"/>
              <a:cs typeface="Lucida Console"/>
            </a:endParaRPr>
          </a:p>
          <a:p>
            <a:r>
              <a:rPr lang="fr-FR" sz="800" dirty="0">
                <a:latin typeface="Lucida Console"/>
                <a:cs typeface="Lucida Console"/>
              </a:rPr>
              <a:t>;; AUTHORITY SECTION:</a:t>
            </a:r>
          </a:p>
          <a:p>
            <a:r>
              <a:rPr lang="fr-FR" sz="800" dirty="0">
                <a:latin typeface="Lucida Console"/>
                <a:cs typeface="Lucida Console"/>
              </a:rPr>
              <a:t>ns1.5a593.y.dotnxdomain.net. 1	IN	NSEC	x.5a593.y.dotnxdomain.net. A RRSIG NSEC</a:t>
            </a:r>
          </a:p>
          <a:p>
            <a:r>
              <a:rPr lang="fr-FR" sz="800" dirty="0">
                <a:latin typeface="Lucida Console"/>
                <a:cs typeface="Lucida Console"/>
              </a:rPr>
              <a:t>ns1.5a593.y.dotnxdomain.net. 1	IN	RRSIG	NSEC 13 5 1 20200724235900 20150301105936 35456 5a593.y.dotnxdomain.net. vM+5YEkAc8B9iYHV3ZO3r9v+RvICn3qfWRfneytLP+nHCOku66X31pzB TjHZWCeZzqOKCRHryJe8gqo6G8y/</a:t>
            </a:r>
            <a:r>
              <a:rPr lang="fr-FR" sz="800" dirty="0" err="1">
                <a:latin typeface="Lucida Console"/>
                <a:cs typeface="Lucida Console"/>
              </a:rPr>
              <a:t>oA</a:t>
            </a:r>
            <a:r>
              <a:rPr lang="fr-FR" sz="800" dirty="0">
                <a:latin typeface="Lucida Console"/>
                <a:cs typeface="Lucida Console"/>
              </a:rPr>
              <a:t>==</a:t>
            </a:r>
          </a:p>
          <a:p>
            <a:r>
              <a:rPr lang="fr-FR" sz="800" dirty="0">
                <a:latin typeface="Lucida Console"/>
                <a:cs typeface="Lucida Console"/>
              </a:rPr>
              <a:t>5a593.y.dotnxdomain.net. 3598	IN	NS	ns1.5a593.y.dotnxdomain.net.</a:t>
            </a:r>
          </a:p>
          <a:p>
            <a:r>
              <a:rPr lang="fr-FR" sz="800" dirty="0">
                <a:latin typeface="Lucida Console"/>
                <a:cs typeface="Lucida Console"/>
              </a:rPr>
              <a:t>5a593.y.dotnxdomain.net. 3600	IN	RRSIG	NS 13 4 3600 20200724235900 20150301105936 35456 5a593.y.dotnxdomain.net. dzFik3O4HhiEg8TXcn3dCFdCfXCzLj7V0y5qIkCNYXYQ5EfoiWMhUh1s Lb9I0CQkOX9Ki/hPtgXRgn2MyTfxbw==</a:t>
            </a:r>
          </a:p>
          <a:p>
            <a:endParaRPr lang="fr-FR" sz="800" dirty="0">
              <a:latin typeface="Lucida Console"/>
              <a:cs typeface="Lucida Console"/>
            </a:endParaRPr>
          </a:p>
          <a:p>
            <a:r>
              <a:rPr lang="fr-FR" sz="800" dirty="0">
                <a:latin typeface="Lucida Console"/>
                <a:cs typeface="Lucida Console"/>
              </a:rPr>
              <a:t>;; </a:t>
            </a:r>
            <a:r>
              <a:rPr lang="fr-FR" sz="800" dirty="0" err="1">
                <a:latin typeface="Lucida Console"/>
                <a:cs typeface="Lucida Console"/>
              </a:rPr>
              <a:t>Query</a:t>
            </a:r>
            <a:r>
              <a:rPr lang="fr-FR" sz="800" dirty="0">
                <a:latin typeface="Lucida Console"/>
                <a:cs typeface="Lucida Console"/>
              </a:rPr>
              <a:t> time: 1880 msec</a:t>
            </a:r>
          </a:p>
          <a:p>
            <a:r>
              <a:rPr lang="fr-FR" sz="800" dirty="0">
                <a:latin typeface="Lucida Console"/>
                <a:cs typeface="Lucida Console"/>
              </a:rPr>
              <a:t>;; SERVER: 127.0.0.1#53(127.0.0.1)</a:t>
            </a:r>
          </a:p>
          <a:p>
            <a:r>
              <a:rPr lang="cs-CZ" sz="800" dirty="0">
                <a:latin typeface="Lucida Console"/>
                <a:cs typeface="Lucida Console"/>
              </a:rPr>
              <a:t>;; WHEN: </a:t>
            </a:r>
            <a:r>
              <a:rPr lang="cs-CZ" sz="800" dirty="0" err="1">
                <a:latin typeface="Lucida Console"/>
                <a:cs typeface="Lucida Console"/>
              </a:rPr>
              <a:t>Thu</a:t>
            </a:r>
            <a:r>
              <a:rPr lang="cs-CZ" sz="800" dirty="0">
                <a:latin typeface="Lucida Console"/>
                <a:cs typeface="Lucida Console"/>
              </a:rPr>
              <a:t> </a:t>
            </a:r>
            <a:r>
              <a:rPr lang="cs-CZ" sz="800" dirty="0" err="1">
                <a:latin typeface="Lucida Console"/>
                <a:cs typeface="Lucida Console"/>
              </a:rPr>
              <a:t>Mar</a:t>
            </a:r>
            <a:r>
              <a:rPr lang="cs-CZ" sz="800" dirty="0">
                <a:latin typeface="Lucida Console"/>
                <a:cs typeface="Lucida Console"/>
              </a:rPr>
              <a:t> 12 03:59:42 UTC 2015</a:t>
            </a:r>
          </a:p>
          <a:p>
            <a:r>
              <a:rPr lang="da-DK" sz="800" dirty="0">
                <a:latin typeface="Lucida Console"/>
                <a:cs typeface="Lucida Console"/>
              </a:rPr>
              <a:t>;; MSG SIZE  </a:t>
            </a:r>
            <a:r>
              <a:rPr lang="da-DK" sz="800" dirty="0" err="1">
                <a:latin typeface="Lucida Console"/>
                <a:cs typeface="Lucida Console"/>
              </a:rPr>
              <a:t>rcvd</a:t>
            </a:r>
            <a:r>
              <a:rPr lang="da-DK" sz="800" dirty="0">
                <a:latin typeface="Lucida Console"/>
                <a:cs typeface="Lucida Console"/>
              </a:rPr>
              <a:t>: 527</a:t>
            </a:r>
          </a:p>
        </p:txBody>
      </p:sp>
      <p:sp>
        <p:nvSpPr>
          <p:cNvPr id="4" name="TextBox 3"/>
          <p:cNvSpPr txBox="1"/>
          <p:nvPr/>
        </p:nvSpPr>
        <p:spPr>
          <a:xfrm>
            <a:off x="4274995" y="1845768"/>
            <a:ext cx="31030750" cy="3539431"/>
          </a:xfrm>
          <a:prstGeom prst="rect">
            <a:avLst/>
          </a:prstGeom>
          <a:solidFill>
            <a:schemeClr val="bg1"/>
          </a:solidFill>
        </p:spPr>
        <p:txBody>
          <a:bodyPr wrap="none" rtlCol="0">
            <a:spAutoFit/>
          </a:bodyPr>
          <a:lstStyle/>
          <a:p>
            <a:r>
              <a:rPr lang="fr-FR" sz="800" dirty="0">
                <a:latin typeface="Lucida Console"/>
                <a:cs typeface="Lucida Console"/>
              </a:rPr>
              <a:t>$ </a:t>
            </a:r>
            <a:r>
              <a:rPr lang="fr-FR" sz="800" dirty="0" err="1">
                <a:latin typeface="Lucida Console"/>
                <a:cs typeface="Lucida Console"/>
              </a:rPr>
              <a:t>dig</a:t>
            </a:r>
            <a:r>
              <a:rPr lang="fr-FR" sz="800" dirty="0">
                <a:latin typeface="Lucida Console"/>
                <a:cs typeface="Lucida Console"/>
              </a:rPr>
              <a:t> +</a:t>
            </a:r>
            <a:r>
              <a:rPr lang="fr-FR" sz="800" dirty="0" err="1">
                <a:latin typeface="Lucida Console"/>
                <a:cs typeface="Lucida Console"/>
              </a:rPr>
              <a:t>dnssec</a:t>
            </a:r>
            <a:r>
              <a:rPr lang="fr-FR" sz="800" dirty="0">
                <a:latin typeface="Lucida Console"/>
                <a:cs typeface="Lucida Console"/>
              </a:rPr>
              <a:t> u5221730329.s1425859199.i5075.vcf100.5a593.z.dotnxdomain.net</a:t>
            </a:r>
          </a:p>
          <a:p>
            <a:endParaRPr lang="fr-FR" sz="800" dirty="0">
              <a:latin typeface="Lucida Console"/>
              <a:cs typeface="Lucida Console"/>
            </a:endParaRPr>
          </a:p>
          <a:p>
            <a:r>
              <a:rPr lang="fr-FR" sz="800" dirty="0">
                <a:latin typeface="Lucida Console"/>
                <a:cs typeface="Lucida Console"/>
              </a:rPr>
              <a:t>; &lt;&lt;&gt;&gt; </a:t>
            </a:r>
            <a:r>
              <a:rPr lang="fr-FR" sz="800" dirty="0" err="1">
                <a:latin typeface="Lucida Console"/>
                <a:cs typeface="Lucida Console"/>
              </a:rPr>
              <a:t>DiG</a:t>
            </a:r>
            <a:r>
              <a:rPr lang="fr-FR" sz="800" dirty="0">
                <a:latin typeface="Lucida Console"/>
                <a:cs typeface="Lucida Console"/>
              </a:rPr>
              <a:t> 9.9.6-P1 &lt;&lt;&gt;&gt; +</a:t>
            </a:r>
            <a:r>
              <a:rPr lang="fr-FR" sz="800" dirty="0" err="1">
                <a:latin typeface="Lucida Console"/>
                <a:cs typeface="Lucida Console"/>
              </a:rPr>
              <a:t>dnssec</a:t>
            </a:r>
            <a:r>
              <a:rPr lang="fr-FR" sz="800" dirty="0">
                <a:latin typeface="Lucida Console"/>
                <a:cs typeface="Lucida Console"/>
              </a:rPr>
              <a:t> u5221730329.s1425859199.i5075.vcf100.5a593.z.dotnxdomain.net</a:t>
            </a:r>
          </a:p>
          <a:p>
            <a:r>
              <a:rPr lang="fr-FR" sz="800" dirty="0">
                <a:latin typeface="Lucida Console"/>
                <a:cs typeface="Lucida Console"/>
              </a:rPr>
              <a:t>;; global options: +cmd</a:t>
            </a:r>
          </a:p>
          <a:p>
            <a:r>
              <a:rPr lang="fr-FR" sz="800" dirty="0">
                <a:latin typeface="Lucida Console"/>
                <a:cs typeface="Lucida Console"/>
              </a:rPr>
              <a:t>;; </a:t>
            </a:r>
            <a:r>
              <a:rPr lang="fr-FR" sz="800" dirty="0" err="1">
                <a:latin typeface="Lucida Console"/>
                <a:cs typeface="Lucida Console"/>
              </a:rPr>
              <a:t>Got</a:t>
            </a:r>
            <a:r>
              <a:rPr lang="fr-FR" sz="800" dirty="0">
                <a:latin typeface="Lucida Console"/>
                <a:cs typeface="Lucida Console"/>
              </a:rPr>
              <a:t> </a:t>
            </a:r>
            <a:r>
              <a:rPr lang="fr-FR" sz="800" dirty="0" err="1">
                <a:latin typeface="Lucida Console"/>
                <a:cs typeface="Lucida Console"/>
              </a:rPr>
              <a:t>answer</a:t>
            </a:r>
            <a:r>
              <a:rPr lang="fr-FR" sz="800" dirty="0">
                <a:latin typeface="Lucida Console"/>
                <a:cs typeface="Lucida Console"/>
              </a:rPr>
              <a:t>:</a:t>
            </a:r>
            <a:endParaRPr lang="fr-FR" sz="700" dirty="0">
              <a:latin typeface="Lucida Console"/>
              <a:cs typeface="Lucida Console"/>
            </a:endParaRPr>
          </a:p>
          <a:p>
            <a:r>
              <a:rPr lang="fr-FR" sz="800" dirty="0">
                <a:latin typeface="Lucida Console"/>
                <a:cs typeface="Lucida Console"/>
              </a:rPr>
              <a:t>;; -&gt;&gt;HEADER&lt;&lt;- </a:t>
            </a:r>
            <a:r>
              <a:rPr lang="fr-FR" sz="800" dirty="0" err="1">
                <a:latin typeface="Lucida Console"/>
                <a:cs typeface="Lucida Console"/>
              </a:rPr>
              <a:t>opcode</a:t>
            </a:r>
            <a:r>
              <a:rPr lang="fr-FR" sz="800" dirty="0">
                <a:latin typeface="Lucida Console"/>
                <a:cs typeface="Lucida Console"/>
              </a:rPr>
              <a:t>: QUERY, </a:t>
            </a:r>
            <a:r>
              <a:rPr lang="fr-FR" sz="800" dirty="0" err="1">
                <a:latin typeface="Lucida Console"/>
                <a:cs typeface="Lucida Console"/>
              </a:rPr>
              <a:t>status</a:t>
            </a:r>
            <a:r>
              <a:rPr lang="fr-FR" sz="800" dirty="0">
                <a:latin typeface="Lucida Console"/>
                <a:cs typeface="Lucida Console"/>
              </a:rPr>
              <a:t>: NOERROR, id: 25461</a:t>
            </a:r>
          </a:p>
          <a:p>
            <a:r>
              <a:rPr lang="fr-FR" sz="800" dirty="0">
                <a:latin typeface="Lucida Console"/>
                <a:cs typeface="Lucida Console"/>
              </a:rPr>
              <a:t>;; flags: </a:t>
            </a:r>
            <a:r>
              <a:rPr lang="fr-FR" sz="800" dirty="0" err="1">
                <a:latin typeface="Lucida Console"/>
                <a:cs typeface="Lucida Console"/>
              </a:rPr>
              <a:t>qr</a:t>
            </a:r>
            <a:r>
              <a:rPr lang="fr-FR" sz="800" dirty="0">
                <a:latin typeface="Lucida Console"/>
                <a:cs typeface="Lucida Console"/>
              </a:rPr>
              <a:t> rd ra ad; QUERY: 1, ANSWER: 2, AUTHORITY: 4, ADDITIONAL: 1</a:t>
            </a:r>
          </a:p>
          <a:p>
            <a:endParaRPr lang="fr-FR" sz="800" dirty="0">
              <a:latin typeface="Lucida Console"/>
              <a:cs typeface="Lucida Console"/>
            </a:endParaRPr>
          </a:p>
          <a:p>
            <a:r>
              <a:rPr lang="fr-FR" sz="800" dirty="0">
                <a:latin typeface="Lucida Console"/>
                <a:cs typeface="Lucida Console"/>
              </a:rPr>
              <a:t>;; OPT PSEUDOSECTION:</a:t>
            </a:r>
          </a:p>
          <a:p>
            <a:r>
              <a:rPr lang="fr-FR" sz="800" dirty="0">
                <a:latin typeface="Lucida Console"/>
                <a:cs typeface="Lucida Console"/>
              </a:rPr>
              <a:t>; EDNS: version: 0, flags: do; </a:t>
            </a:r>
            <a:r>
              <a:rPr lang="fr-FR" sz="800" dirty="0" err="1">
                <a:latin typeface="Lucida Console"/>
                <a:cs typeface="Lucida Console"/>
              </a:rPr>
              <a:t>udp</a:t>
            </a:r>
            <a:r>
              <a:rPr lang="fr-FR" sz="800" dirty="0">
                <a:latin typeface="Lucida Console"/>
                <a:cs typeface="Lucida Console"/>
              </a:rPr>
              <a:t>: 4096</a:t>
            </a:r>
          </a:p>
          <a:p>
            <a:r>
              <a:rPr lang="fr-FR" sz="800" dirty="0">
                <a:latin typeface="Lucida Console"/>
                <a:cs typeface="Lucida Console"/>
              </a:rPr>
              <a:t>;; QUESTION SECTION:</a:t>
            </a:r>
          </a:p>
          <a:p>
            <a:r>
              <a:rPr lang="fr-FR" sz="800" dirty="0">
                <a:latin typeface="Lucida Console"/>
                <a:cs typeface="Lucida Console"/>
              </a:rPr>
              <a:t>;u5221730329.s1425859199.i5075.vcf100.5a593.z.dotnxdomain.net. IN A</a:t>
            </a:r>
          </a:p>
          <a:p>
            <a:endParaRPr lang="fr-FR" sz="800" dirty="0">
              <a:latin typeface="Lucida Console"/>
              <a:cs typeface="Lucida Console"/>
            </a:endParaRPr>
          </a:p>
          <a:p>
            <a:r>
              <a:rPr lang="fr-FR" sz="800" dirty="0">
                <a:latin typeface="Lucida Console"/>
                <a:cs typeface="Lucida Console"/>
              </a:rPr>
              <a:t>;; ANSWER SECTION:</a:t>
            </a:r>
          </a:p>
          <a:p>
            <a:r>
              <a:rPr lang="fr-FR" sz="800" dirty="0">
                <a:latin typeface="Lucida Console"/>
                <a:cs typeface="Lucida Console"/>
              </a:rPr>
              <a:t>u5221730329.s1425859199.i5075.vcf100.5a593.z.dotnxdomain.net. 1	IN A 199.102.79.186</a:t>
            </a:r>
          </a:p>
          <a:p>
            <a:r>
              <a:rPr lang="fr-FR" sz="800" dirty="0">
                <a:latin typeface="Lucida Console"/>
                <a:cs typeface="Lucida Console"/>
              </a:rPr>
              <a:t>u5221730329.s1425859199.i5075.vcf100.5a593.z.dotnxdomain.net. 1	IN RRSIG A 5 4 3600 20200724235900 20130729104013 1968 5a593.z.dotnxdomain.net. ghHPoQd71aZtsdH823eWP16g07q80UJAcIcaPrLl9t3lljqecmjbJzfT prxiRetxvfJSoOelTVKNTiT7vUI0Qk8jB40gwYYnZ9GnFKb9RQOVZJWT ddIs8BhePQDbKqSqh5tElH41UhFzSigEK0VIVXzjIruqlGehn3s++</a:t>
            </a:r>
            <a:r>
              <a:rPr lang="fr-FR" sz="800" dirty="0" err="1">
                <a:latin typeface="Lucida Console"/>
                <a:cs typeface="Lucida Console"/>
              </a:rPr>
              <a:t>ptL</a:t>
            </a:r>
            <a:r>
              <a:rPr lang="fr-FR" sz="800" dirty="0">
                <a:latin typeface="Lucida Console"/>
                <a:cs typeface="Lucida Console"/>
              </a:rPr>
              <a:t> </a:t>
            </a:r>
            <a:r>
              <a:rPr lang="fr-FR" sz="800" dirty="0" err="1">
                <a:latin typeface="Lucida Console"/>
                <a:cs typeface="Lucida Console"/>
              </a:rPr>
              <a:t>TWs</a:t>
            </a:r>
            <a:r>
              <a:rPr lang="fr-FR" sz="800" dirty="0">
                <a:latin typeface="Lucida Console"/>
                <a:cs typeface="Lucida Console"/>
              </a:rPr>
              <a:t>=</a:t>
            </a:r>
          </a:p>
          <a:p>
            <a:endParaRPr lang="fr-FR" sz="800" dirty="0">
              <a:latin typeface="Lucida Console"/>
              <a:cs typeface="Lucida Console"/>
            </a:endParaRPr>
          </a:p>
          <a:p>
            <a:r>
              <a:rPr lang="fr-FR" sz="800" dirty="0">
                <a:latin typeface="Lucida Console"/>
                <a:cs typeface="Lucida Console"/>
              </a:rPr>
              <a:t>;; AUTHORITY SECTION:</a:t>
            </a:r>
          </a:p>
          <a:p>
            <a:r>
              <a:rPr lang="fr-FR" sz="800" dirty="0">
                <a:latin typeface="Lucida Console"/>
                <a:cs typeface="Lucida Console"/>
              </a:rPr>
              <a:t>33d23a33.3b7acf35.9bd5b553.3ad4aa35.09207c36.a095a7ae.1dc33700.103ad556.3a564678.16395067.a12ec545.6183d935.c68cebfb.41a4008e.4f291b87.479c6f9e.5ea48f86.7d1187f1.7572d59a.9d7d4ac3.06b70413.1706f018.0754fa29.9d24b07c.5a593.z.dotnxdomain.net. 1 IN NSEC z1.5a593.z.dotnxdomain.net. A RRSIG NSEC</a:t>
            </a:r>
          </a:p>
          <a:p>
            <a:r>
              <a:rPr lang="fi-FI" sz="800" dirty="0">
                <a:latin typeface="Lucida Console"/>
                <a:cs typeface="Lucida Console"/>
              </a:rPr>
              <a:t>33d23a33.3b7acf35.9bd5b553.3ad4aa35.09207c36.a095a7ae.1dc33700.103ad556.3a564678.16395067.a12ec545.6183d935.c68cebfb.41a4008e.4f291b87.479c6f9e.5ea48f86.7d1187f1.7572d59a.9d7d4ac3.06b70413.1706f018.0754fa29.9d24b07c.5a593.z.dotnxdomain.net. 1 IN RRSIG NSEC 5 28 1 20200724235900 20130729104013 1968 5a593.z.dotnxdomain.net. OQhZFbIXs5TMETv3zQLk/obD0nQ7IYeaeLTo3XYYh+vKqP1xcvIeNWKk 908SeoMbtdeeY3EZFN7TCLQO6R8qULuvF/u++zbK5pJ1F3nTOdx9gJAH O4iF/YCz/8DUxzMEunGYuUipWctLTaOEqlUKYpbPKDHWhJLhT02ON77g </a:t>
            </a:r>
            <a:r>
              <a:rPr lang="fi-FI" sz="800" dirty="0" err="1">
                <a:latin typeface="Lucida Console"/>
                <a:cs typeface="Lucida Console"/>
              </a:rPr>
              <a:t>sXI</a:t>
            </a:r>
            <a:r>
              <a:rPr lang="fi-FI" sz="800" dirty="0">
                <a:latin typeface="Lucida Console"/>
                <a:cs typeface="Lucida Console"/>
              </a:rPr>
              <a:t>=</a:t>
            </a:r>
          </a:p>
          <a:p>
            <a:r>
              <a:rPr lang="fi-FI" sz="800" dirty="0">
                <a:latin typeface="Lucida Console"/>
                <a:cs typeface="Lucida Console"/>
              </a:rPr>
              <a:t>5a593.z.dotnxdomain.net. 3599	IN	NS	nsz1.z.dotnxdomain.net.</a:t>
            </a:r>
          </a:p>
          <a:p>
            <a:r>
              <a:rPr lang="fi-FI" sz="800" dirty="0">
                <a:latin typeface="Lucida Console"/>
                <a:cs typeface="Lucida Console"/>
              </a:rPr>
              <a:t>5a593.z.dotnxdomain.net. 3600	IN	RRSIG	NS 5 4 3600 20200724235900 20130729104013 1968 5a593.z.dotnxdomain.net. ntxWo5UwL1vQjOHY0z5DCVNDDScnd3Tglgd0PsBRRhk3B9iJOGH2orxl FRpOeefg7LmpWNtayJOH6nim58ggQU8U/+KZcoNwv0M5TUAo7IRFG+87 ARvw0lcHU9XMGUAr1wDxaicl2fhgg37gDXi5o8Wgdk/2kNsfmrJg8ZMm </a:t>
            </a:r>
            <a:r>
              <a:rPr lang="fi-FI" sz="800" dirty="0" err="1">
                <a:latin typeface="Lucida Console"/>
                <a:cs typeface="Lucida Console"/>
              </a:rPr>
              <a:t>UPk</a:t>
            </a:r>
            <a:r>
              <a:rPr lang="fi-FI" sz="800" dirty="0">
                <a:latin typeface="Lucida Console"/>
                <a:cs typeface="Lucida Console"/>
              </a:rPr>
              <a:t>=</a:t>
            </a:r>
          </a:p>
          <a:p>
            <a:endParaRPr lang="fi-FI" sz="800" dirty="0">
              <a:latin typeface="Lucida Console"/>
              <a:cs typeface="Lucida Console"/>
            </a:endParaRPr>
          </a:p>
          <a:p>
            <a:r>
              <a:rPr lang="fi-FI" sz="800" dirty="0">
                <a:latin typeface="Lucida Console"/>
                <a:cs typeface="Lucida Console"/>
              </a:rPr>
              <a:t>;; </a:t>
            </a:r>
            <a:r>
              <a:rPr lang="fi-FI" sz="800" dirty="0" err="1">
                <a:latin typeface="Lucida Console"/>
                <a:cs typeface="Lucida Console"/>
              </a:rPr>
              <a:t>Query</a:t>
            </a:r>
            <a:r>
              <a:rPr lang="fi-FI" sz="800" dirty="0">
                <a:latin typeface="Lucida Console"/>
                <a:cs typeface="Lucida Console"/>
              </a:rPr>
              <a:t> </a:t>
            </a:r>
            <a:r>
              <a:rPr lang="fi-FI" sz="800" dirty="0" err="1">
                <a:latin typeface="Lucida Console"/>
                <a:cs typeface="Lucida Console"/>
              </a:rPr>
              <a:t>time</a:t>
            </a:r>
            <a:r>
              <a:rPr lang="fi-FI" sz="800" dirty="0">
                <a:latin typeface="Lucida Console"/>
                <a:cs typeface="Lucida Console"/>
              </a:rPr>
              <a:t>: 1052 </a:t>
            </a:r>
            <a:r>
              <a:rPr lang="fi-FI" sz="800" dirty="0" err="1">
                <a:latin typeface="Lucida Console"/>
                <a:cs typeface="Lucida Console"/>
              </a:rPr>
              <a:t>msec</a:t>
            </a:r>
            <a:endParaRPr lang="fi-FI" sz="800" dirty="0">
              <a:latin typeface="Lucida Console"/>
              <a:cs typeface="Lucida Console"/>
            </a:endParaRPr>
          </a:p>
          <a:p>
            <a:r>
              <a:rPr lang="fi-FI" sz="800" dirty="0">
                <a:latin typeface="Lucida Console"/>
                <a:cs typeface="Lucida Console"/>
              </a:rPr>
              <a:t>;; SERVER: 127.0.0.1#53(127.0.0.1)</a:t>
            </a:r>
          </a:p>
          <a:p>
            <a:r>
              <a:rPr lang="cs-CZ" sz="800" dirty="0">
                <a:latin typeface="Lucida Console"/>
                <a:cs typeface="Lucida Console"/>
              </a:rPr>
              <a:t>;; WHEN: </a:t>
            </a:r>
            <a:r>
              <a:rPr lang="cs-CZ" sz="800" dirty="0" err="1">
                <a:latin typeface="Lucida Console"/>
                <a:cs typeface="Lucida Console"/>
              </a:rPr>
              <a:t>Thu</a:t>
            </a:r>
            <a:r>
              <a:rPr lang="cs-CZ" sz="800" dirty="0">
                <a:latin typeface="Lucida Console"/>
                <a:cs typeface="Lucida Console"/>
              </a:rPr>
              <a:t> </a:t>
            </a:r>
            <a:r>
              <a:rPr lang="cs-CZ" sz="800" dirty="0" err="1">
                <a:latin typeface="Lucida Console"/>
                <a:cs typeface="Lucida Console"/>
              </a:rPr>
              <a:t>Mar</a:t>
            </a:r>
            <a:r>
              <a:rPr lang="cs-CZ" sz="800" dirty="0">
                <a:latin typeface="Lucida Console"/>
                <a:cs typeface="Lucida Console"/>
              </a:rPr>
              <a:t> 12 03:59:57 UTC 2015</a:t>
            </a:r>
          </a:p>
          <a:p>
            <a:r>
              <a:rPr lang="da-DK" sz="800" dirty="0">
                <a:latin typeface="Lucida Console"/>
                <a:cs typeface="Lucida Console"/>
              </a:rPr>
              <a:t>;; MSG SIZE  </a:t>
            </a:r>
            <a:r>
              <a:rPr lang="da-DK" sz="800" dirty="0" err="1">
                <a:latin typeface="Lucida Console"/>
                <a:cs typeface="Lucida Console"/>
              </a:rPr>
              <a:t>rcvd</a:t>
            </a:r>
            <a:r>
              <a:rPr lang="da-DK" sz="800" dirty="0">
                <a:latin typeface="Lucida Console"/>
                <a:cs typeface="Lucida Console"/>
              </a:rPr>
              <a:t>: 937</a:t>
            </a:r>
          </a:p>
          <a:p>
            <a:r>
              <a:rPr lang="en-US" sz="800" dirty="0" smtClean="0">
                <a:latin typeface="Lucida Console"/>
                <a:cs typeface="Lucida Console"/>
              </a:rPr>
              <a:t> </a:t>
            </a:r>
            <a:endParaRPr lang="en-US" sz="800" dirty="0">
              <a:latin typeface="Lucida Console"/>
              <a:cs typeface="Lucida Console"/>
            </a:endParaRPr>
          </a:p>
        </p:txBody>
      </p:sp>
      <p:sp>
        <p:nvSpPr>
          <p:cNvPr id="6" name="Rectangle 5"/>
          <p:cNvSpPr/>
          <p:nvPr/>
        </p:nvSpPr>
        <p:spPr>
          <a:xfrm>
            <a:off x="4099034" y="1707931"/>
            <a:ext cx="202238" cy="37399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875986" y="1707931"/>
            <a:ext cx="495737" cy="37399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27595" y="4931103"/>
            <a:ext cx="1482548" cy="440796"/>
          </a:xfrm>
          <a:custGeom>
            <a:avLst/>
            <a:gdLst>
              <a:gd name="connsiteX0" fmla="*/ 227853 w 1482548"/>
              <a:gd name="connsiteY0" fmla="*/ 87587 h 440796"/>
              <a:gd name="connsiteX1" fmla="*/ 129 w 1482548"/>
              <a:gd name="connsiteY1" fmla="*/ 113863 h 440796"/>
              <a:gd name="connsiteX2" fmla="*/ 219095 w 1482548"/>
              <a:gd name="connsiteY2" fmla="*/ 402897 h 440796"/>
              <a:gd name="connsiteX3" fmla="*/ 1278888 w 1482548"/>
              <a:gd name="connsiteY3" fmla="*/ 420414 h 440796"/>
              <a:gd name="connsiteX4" fmla="*/ 1480336 w 1482548"/>
              <a:gd name="connsiteY4" fmla="*/ 245242 h 440796"/>
              <a:gd name="connsiteX5" fmla="*/ 1235095 w 1482548"/>
              <a:gd name="connsiteY5" fmla="*/ 52552 h 440796"/>
              <a:gd name="connsiteX6" fmla="*/ 17646 w 1482548"/>
              <a:gd name="connsiteY6" fmla="*/ 0 h 44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48" h="440796">
                <a:moveTo>
                  <a:pt x="227853" y="87587"/>
                </a:moveTo>
                <a:lnTo>
                  <a:pt x="129" y="113863"/>
                </a:lnTo>
                <a:cubicBezTo>
                  <a:pt x="-1331" y="166415"/>
                  <a:pt x="5969" y="351805"/>
                  <a:pt x="219095" y="402897"/>
                </a:cubicBezTo>
                <a:cubicBezTo>
                  <a:pt x="432221" y="453989"/>
                  <a:pt x="1068681" y="446690"/>
                  <a:pt x="1278888" y="420414"/>
                </a:cubicBezTo>
                <a:cubicBezTo>
                  <a:pt x="1489095" y="394138"/>
                  <a:pt x="1487635" y="306552"/>
                  <a:pt x="1480336" y="245242"/>
                </a:cubicBezTo>
                <a:cubicBezTo>
                  <a:pt x="1473037" y="183932"/>
                  <a:pt x="1478877" y="93426"/>
                  <a:pt x="1235095" y="52552"/>
                </a:cubicBezTo>
                <a:cubicBezTo>
                  <a:pt x="991313" y="11678"/>
                  <a:pt x="504479" y="5839"/>
                  <a:pt x="1764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172477" y="4863105"/>
            <a:ext cx="1482548" cy="440796"/>
          </a:xfrm>
          <a:custGeom>
            <a:avLst/>
            <a:gdLst>
              <a:gd name="connsiteX0" fmla="*/ 227853 w 1482548"/>
              <a:gd name="connsiteY0" fmla="*/ 87587 h 440796"/>
              <a:gd name="connsiteX1" fmla="*/ 129 w 1482548"/>
              <a:gd name="connsiteY1" fmla="*/ 113863 h 440796"/>
              <a:gd name="connsiteX2" fmla="*/ 219095 w 1482548"/>
              <a:gd name="connsiteY2" fmla="*/ 402897 h 440796"/>
              <a:gd name="connsiteX3" fmla="*/ 1278888 w 1482548"/>
              <a:gd name="connsiteY3" fmla="*/ 420414 h 440796"/>
              <a:gd name="connsiteX4" fmla="*/ 1480336 w 1482548"/>
              <a:gd name="connsiteY4" fmla="*/ 245242 h 440796"/>
              <a:gd name="connsiteX5" fmla="*/ 1235095 w 1482548"/>
              <a:gd name="connsiteY5" fmla="*/ 52552 h 440796"/>
              <a:gd name="connsiteX6" fmla="*/ 17646 w 1482548"/>
              <a:gd name="connsiteY6" fmla="*/ 0 h 44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48" h="440796">
                <a:moveTo>
                  <a:pt x="227853" y="87587"/>
                </a:moveTo>
                <a:lnTo>
                  <a:pt x="129" y="113863"/>
                </a:lnTo>
                <a:cubicBezTo>
                  <a:pt x="-1331" y="166415"/>
                  <a:pt x="5969" y="351805"/>
                  <a:pt x="219095" y="402897"/>
                </a:cubicBezTo>
                <a:cubicBezTo>
                  <a:pt x="432221" y="453989"/>
                  <a:pt x="1068681" y="446690"/>
                  <a:pt x="1278888" y="420414"/>
                </a:cubicBezTo>
                <a:cubicBezTo>
                  <a:pt x="1489095" y="394138"/>
                  <a:pt x="1487635" y="306552"/>
                  <a:pt x="1480336" y="245242"/>
                </a:cubicBezTo>
                <a:cubicBezTo>
                  <a:pt x="1473037" y="183932"/>
                  <a:pt x="1478877" y="93426"/>
                  <a:pt x="1235095" y="52552"/>
                </a:cubicBezTo>
                <a:cubicBezTo>
                  <a:pt x="991313" y="11678"/>
                  <a:pt x="504479" y="5839"/>
                  <a:pt x="1764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359103" y="5683610"/>
            <a:ext cx="3572425" cy="369332"/>
          </a:xfrm>
          <a:prstGeom prst="rect">
            <a:avLst/>
          </a:prstGeom>
          <a:noFill/>
        </p:spPr>
        <p:txBody>
          <a:bodyPr wrap="none" rtlCol="0">
            <a:spAutoFit/>
          </a:bodyPr>
          <a:lstStyle/>
          <a:p>
            <a:r>
              <a:rPr lang="en-US" dirty="0" smtClean="0"/>
              <a:t>ECDSA signed response – 527 octets</a:t>
            </a:r>
            <a:endParaRPr lang="en-US" dirty="0"/>
          </a:p>
        </p:txBody>
      </p:sp>
      <p:sp>
        <p:nvSpPr>
          <p:cNvPr id="11" name="TextBox 10"/>
          <p:cNvSpPr txBox="1"/>
          <p:nvPr/>
        </p:nvSpPr>
        <p:spPr>
          <a:xfrm>
            <a:off x="4435365" y="5712654"/>
            <a:ext cx="3319952" cy="369332"/>
          </a:xfrm>
          <a:prstGeom prst="rect">
            <a:avLst/>
          </a:prstGeom>
          <a:noFill/>
        </p:spPr>
        <p:txBody>
          <a:bodyPr wrap="none" rtlCol="0">
            <a:spAutoFit/>
          </a:bodyPr>
          <a:lstStyle/>
          <a:p>
            <a:r>
              <a:rPr lang="en-US" dirty="0" smtClean="0"/>
              <a:t>RSA signed response – 937 octets</a:t>
            </a:r>
            <a:endParaRPr lang="en-US" dirty="0"/>
          </a:p>
        </p:txBody>
      </p:sp>
    </p:spTree>
    <p:extLst>
      <p:ext uri="{BB962C8B-B14F-4D97-AF65-F5344CB8AC3E}">
        <p14:creationId xmlns:p14="http://schemas.microsoft.com/office/powerpoint/2010/main" val="2714730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ECDSA a viable crypto algorithm for DNSSEC?</a:t>
            </a:r>
            <a:endParaRPr lang="en-US" dirty="0"/>
          </a:p>
        </p:txBody>
      </p:sp>
      <p:sp>
        <p:nvSpPr>
          <p:cNvPr id="3" name="Content Placeholder 2"/>
          <p:cNvSpPr>
            <a:spLocks noGrp="1"/>
          </p:cNvSpPr>
          <p:nvPr>
            <p:ph idx="1"/>
          </p:nvPr>
        </p:nvSpPr>
        <p:spPr/>
        <p:txBody>
          <a:bodyPr/>
          <a:lstStyle/>
          <a:p>
            <a:pPr marL="0" indent="0">
              <a:buNone/>
            </a:pPr>
            <a:r>
              <a:rPr lang="en-AU" dirty="0" smtClean="0"/>
              <a:t>If the aim is to detect efforts to compromise the DNS for the signed zone, then signing a zone with ECDSA limits the number of DNS resolvers who will validate the signature</a:t>
            </a:r>
          </a:p>
          <a:p>
            <a:pPr marL="0" indent="0">
              <a:buNone/>
            </a:pPr>
            <a:endParaRPr lang="en-AU" dirty="0" smtClean="0"/>
          </a:p>
          <a:p>
            <a:pPr marL="0" indent="0">
              <a:buNone/>
            </a:pPr>
            <a:r>
              <a:rPr lang="en-AU" dirty="0" smtClean="0"/>
              <a:t>Which is a shame, because the shorter key lengths could be attractive for DNS over UDP</a:t>
            </a:r>
          </a:p>
          <a:p>
            <a:pPr marL="0" indent="0">
              <a:buNone/>
            </a:pPr>
            <a:endParaRPr lang="en-AU" dirty="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1680704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 in the (semi-)wild</a:t>
            </a:r>
            <a:endParaRPr lang="en-US" dirty="0"/>
          </a:p>
        </p:txBody>
      </p:sp>
      <p:sp>
        <p:nvSpPr>
          <p:cNvPr id="4" name="TextBox 3"/>
          <p:cNvSpPr txBox="1"/>
          <p:nvPr/>
        </p:nvSpPr>
        <p:spPr>
          <a:xfrm>
            <a:off x="318507" y="1548665"/>
            <a:ext cx="8825493" cy="4778232"/>
          </a:xfrm>
          <a:prstGeom prst="rect">
            <a:avLst/>
          </a:prstGeom>
          <a:noFill/>
        </p:spPr>
        <p:txBody>
          <a:bodyPr wrap="square" rtlCol="0">
            <a:spAutoFit/>
          </a:bodyPr>
          <a:lstStyle/>
          <a:p>
            <a:r>
              <a:rPr lang="en-US" sz="1050" dirty="0">
                <a:latin typeface="Lucida Console"/>
                <a:cs typeface="Lucida Console"/>
              </a:rPr>
              <a:t>$ dig +</a:t>
            </a:r>
            <a:r>
              <a:rPr lang="en-US" sz="1050" dirty="0" err="1">
                <a:latin typeface="Lucida Console"/>
                <a:cs typeface="Lucida Console"/>
              </a:rPr>
              <a:t>dnssec</a:t>
            </a:r>
            <a:r>
              <a:rPr lang="en-US" sz="1050" dirty="0">
                <a:latin typeface="Lucida Console"/>
                <a:cs typeface="Lucida Console"/>
              </a:rPr>
              <a:t> </a:t>
            </a:r>
            <a:r>
              <a:rPr lang="en-US" sz="1050" dirty="0" err="1">
                <a:latin typeface="Lucida Console"/>
                <a:cs typeface="Lucida Console"/>
              </a:rPr>
              <a:t>www.cloudflare-dnssec-auth.com</a:t>
            </a:r>
            <a:endParaRPr lang="en-US" sz="1050" dirty="0">
              <a:latin typeface="Lucida Console"/>
              <a:cs typeface="Lucida Console"/>
            </a:endParaRPr>
          </a:p>
          <a:p>
            <a:endParaRPr lang="en-US" sz="1050" dirty="0">
              <a:latin typeface="Lucida Console"/>
              <a:cs typeface="Lucida Console"/>
            </a:endParaRPr>
          </a:p>
          <a:p>
            <a:r>
              <a:rPr lang="en-US" sz="1050" dirty="0">
                <a:latin typeface="Lucida Console"/>
                <a:cs typeface="Lucida Console"/>
              </a:rPr>
              <a:t>; &lt;&lt;&gt;&gt; </a:t>
            </a:r>
            <a:r>
              <a:rPr lang="en-US" sz="1050" dirty="0" err="1">
                <a:latin typeface="Lucida Console"/>
                <a:cs typeface="Lucida Console"/>
              </a:rPr>
              <a:t>DiG</a:t>
            </a:r>
            <a:r>
              <a:rPr lang="en-US" sz="1050" dirty="0">
                <a:latin typeface="Lucida Console"/>
                <a:cs typeface="Lucida Console"/>
              </a:rPr>
              <a:t> 9.9.6-P1 &lt;&lt;&gt;&gt; +</a:t>
            </a:r>
            <a:r>
              <a:rPr lang="en-US" sz="1050" dirty="0" err="1">
                <a:latin typeface="Lucida Console"/>
                <a:cs typeface="Lucida Console"/>
              </a:rPr>
              <a:t>dnssec</a:t>
            </a:r>
            <a:r>
              <a:rPr lang="en-US" sz="1050" dirty="0">
                <a:latin typeface="Lucida Console"/>
                <a:cs typeface="Lucida Console"/>
              </a:rPr>
              <a:t> </a:t>
            </a:r>
            <a:r>
              <a:rPr lang="en-US" sz="1050" dirty="0" err="1">
                <a:latin typeface="Lucida Console"/>
                <a:cs typeface="Lucida Console"/>
              </a:rPr>
              <a:t>www.cloudflare-dnssec-auth.com</a:t>
            </a:r>
            <a:endParaRPr lang="en-US" sz="1050" dirty="0">
              <a:latin typeface="Lucida Console"/>
              <a:cs typeface="Lucida Console"/>
            </a:endParaRPr>
          </a:p>
          <a:p>
            <a:r>
              <a:rPr lang="en-US" sz="1050" dirty="0">
                <a:latin typeface="Lucida Console"/>
                <a:cs typeface="Lucida Console"/>
              </a:rPr>
              <a:t>;; global options: +</a:t>
            </a:r>
            <a:r>
              <a:rPr lang="en-US" sz="1050" dirty="0" err="1">
                <a:latin typeface="Lucida Console"/>
                <a:cs typeface="Lucida Console"/>
              </a:rPr>
              <a:t>cmd</a:t>
            </a:r>
            <a:endParaRPr lang="en-US" sz="1050" dirty="0">
              <a:latin typeface="Lucida Console"/>
              <a:cs typeface="Lucida Console"/>
            </a:endParaRPr>
          </a:p>
          <a:p>
            <a:r>
              <a:rPr lang="en-US" sz="1050" dirty="0">
                <a:latin typeface="Lucida Console"/>
                <a:cs typeface="Lucida Console"/>
              </a:rPr>
              <a:t>;; Got answer:</a:t>
            </a:r>
          </a:p>
          <a:p>
            <a:r>
              <a:rPr lang="en-US" sz="1050" dirty="0">
                <a:latin typeface="Lucida Console"/>
                <a:cs typeface="Lucida Console"/>
              </a:rPr>
              <a:t>;; -&gt;&gt;HEADER&lt;&lt;- </a:t>
            </a:r>
            <a:r>
              <a:rPr lang="en-US" sz="1050" dirty="0" err="1">
                <a:latin typeface="Lucida Console"/>
                <a:cs typeface="Lucida Console"/>
              </a:rPr>
              <a:t>opcode</a:t>
            </a:r>
            <a:r>
              <a:rPr lang="en-US" sz="1050" dirty="0">
                <a:latin typeface="Lucida Console"/>
                <a:cs typeface="Lucida Console"/>
              </a:rPr>
              <a:t>: QUERY, status: NOERROR, id: 7049</a:t>
            </a:r>
          </a:p>
          <a:p>
            <a:r>
              <a:rPr lang="en-US" sz="1050" dirty="0">
                <a:latin typeface="Lucida Console"/>
                <a:cs typeface="Lucida Console"/>
              </a:rPr>
              <a:t>;; flags: </a:t>
            </a:r>
            <a:r>
              <a:rPr lang="en-US" sz="1050" dirty="0" err="1">
                <a:latin typeface="Lucida Console"/>
                <a:cs typeface="Lucida Console"/>
              </a:rPr>
              <a:t>qr</a:t>
            </a:r>
            <a:r>
              <a:rPr lang="en-US" sz="1050" dirty="0">
                <a:latin typeface="Lucida Console"/>
                <a:cs typeface="Lucida Console"/>
              </a:rPr>
              <a:t> </a:t>
            </a:r>
            <a:r>
              <a:rPr lang="en-US" sz="1050" dirty="0" err="1">
                <a:latin typeface="Lucida Console"/>
                <a:cs typeface="Lucida Console"/>
              </a:rPr>
              <a:t>rd</a:t>
            </a:r>
            <a:r>
              <a:rPr lang="en-US" sz="1050" dirty="0">
                <a:latin typeface="Lucida Console"/>
                <a:cs typeface="Lucida Console"/>
              </a:rPr>
              <a:t> </a:t>
            </a:r>
            <a:r>
              <a:rPr lang="en-US" sz="1050" dirty="0" err="1">
                <a:latin typeface="Lucida Console"/>
                <a:cs typeface="Lucida Console"/>
              </a:rPr>
              <a:t>ra</a:t>
            </a:r>
            <a:r>
              <a:rPr lang="en-US" sz="1050" dirty="0">
                <a:latin typeface="Lucida Console"/>
                <a:cs typeface="Lucida Console"/>
              </a:rPr>
              <a:t> ad; QUERY: 1, ANSWER: 6, AUTHORITY: 0, ADDITIONAL: 1</a:t>
            </a:r>
          </a:p>
          <a:p>
            <a:endParaRPr lang="en-US" sz="1050" dirty="0">
              <a:latin typeface="Lucida Console"/>
              <a:cs typeface="Lucida Console"/>
            </a:endParaRPr>
          </a:p>
          <a:p>
            <a:r>
              <a:rPr lang="en-US" sz="1050" dirty="0">
                <a:latin typeface="Lucida Console"/>
                <a:cs typeface="Lucida Console"/>
              </a:rPr>
              <a:t>;; OPT PSEUDOSECTION:</a:t>
            </a:r>
          </a:p>
          <a:p>
            <a:r>
              <a:rPr lang="en-US" sz="1050" dirty="0">
                <a:latin typeface="Lucida Console"/>
                <a:cs typeface="Lucida Console"/>
              </a:rPr>
              <a:t>; EDNS: version: 0, flags: do; </a:t>
            </a:r>
            <a:r>
              <a:rPr lang="en-US" sz="1050" dirty="0" err="1">
                <a:latin typeface="Lucida Console"/>
                <a:cs typeface="Lucida Console"/>
              </a:rPr>
              <a:t>udp</a:t>
            </a:r>
            <a:r>
              <a:rPr lang="en-US" sz="1050" dirty="0">
                <a:latin typeface="Lucida Console"/>
                <a:cs typeface="Lucida Console"/>
              </a:rPr>
              <a:t>: 4096</a:t>
            </a:r>
          </a:p>
          <a:p>
            <a:r>
              <a:rPr lang="en-US" sz="1050" dirty="0">
                <a:latin typeface="Lucida Console"/>
                <a:cs typeface="Lucida Console"/>
              </a:rPr>
              <a:t>;; QUESTION SECTION:</a:t>
            </a:r>
          </a:p>
          <a:p>
            <a:r>
              <a:rPr lang="en-US" sz="1050" dirty="0">
                <a:latin typeface="Lucida Console"/>
                <a:cs typeface="Lucida Console"/>
              </a:rPr>
              <a:t>;</a:t>
            </a:r>
            <a:r>
              <a:rPr lang="en-US" sz="1050" dirty="0" err="1">
                <a:latin typeface="Lucida Console"/>
                <a:cs typeface="Lucida Console"/>
              </a:rPr>
              <a:t>www.cloudflare-dnssec-auth.com</a:t>
            </a:r>
            <a:r>
              <a:rPr lang="en-US" sz="1050" dirty="0">
                <a:latin typeface="Lucida Console"/>
                <a:cs typeface="Lucida Console"/>
              </a:rPr>
              <a:t>.	IN	A</a:t>
            </a:r>
          </a:p>
          <a:p>
            <a:endParaRPr lang="en-US" sz="1050" dirty="0">
              <a:latin typeface="Lucida Console"/>
              <a:cs typeface="Lucida Console"/>
            </a:endParaRPr>
          </a:p>
          <a:p>
            <a:r>
              <a:rPr lang="en-US" sz="1050" dirty="0">
                <a:latin typeface="Lucida Console"/>
                <a:cs typeface="Lucida Console"/>
              </a:rPr>
              <a:t>;; ANSWER SECTION:</a:t>
            </a:r>
          </a:p>
          <a:p>
            <a:r>
              <a:rPr lang="en-US" sz="1050" dirty="0" err="1">
                <a:latin typeface="Lucida Console"/>
                <a:cs typeface="Lucida Console"/>
              </a:rPr>
              <a:t>www.cloudflare-dnssec-auth.com</a:t>
            </a:r>
            <a:r>
              <a:rPr lang="en-US" sz="1050" dirty="0">
                <a:latin typeface="Lucida Console"/>
                <a:cs typeface="Lucida Console"/>
              </a:rPr>
              <a:t>.	300 IN	A	104.20.23.140</a:t>
            </a:r>
          </a:p>
          <a:p>
            <a:r>
              <a:rPr lang="en-US" sz="1050" dirty="0" err="1">
                <a:latin typeface="Lucida Console"/>
                <a:cs typeface="Lucida Console"/>
              </a:rPr>
              <a:t>www.cloudflare-dnssec-auth.com</a:t>
            </a:r>
            <a:r>
              <a:rPr lang="en-US" sz="1050" dirty="0">
                <a:latin typeface="Lucida Console"/>
                <a:cs typeface="Lucida Console"/>
              </a:rPr>
              <a:t>.	300 IN	A	104.20.21.140</a:t>
            </a:r>
          </a:p>
          <a:p>
            <a:r>
              <a:rPr lang="en-US" sz="1050" dirty="0" err="1">
                <a:latin typeface="Lucida Console"/>
                <a:cs typeface="Lucida Console"/>
              </a:rPr>
              <a:t>www.cloudflare-dnssec-auth.com</a:t>
            </a:r>
            <a:r>
              <a:rPr lang="en-US" sz="1050" dirty="0">
                <a:latin typeface="Lucida Console"/>
                <a:cs typeface="Lucida Console"/>
              </a:rPr>
              <a:t>.	300 IN	A	104.20.19.140</a:t>
            </a:r>
          </a:p>
          <a:p>
            <a:r>
              <a:rPr lang="en-US" sz="1050" dirty="0" err="1">
                <a:latin typeface="Lucida Console"/>
                <a:cs typeface="Lucida Console"/>
              </a:rPr>
              <a:t>www.cloudflare-dnssec-auth.com</a:t>
            </a:r>
            <a:r>
              <a:rPr lang="en-US" sz="1050" dirty="0">
                <a:latin typeface="Lucida Console"/>
                <a:cs typeface="Lucida Console"/>
              </a:rPr>
              <a:t>.	300 IN	A	104.20.22.140</a:t>
            </a:r>
          </a:p>
          <a:p>
            <a:r>
              <a:rPr lang="en-US" sz="1050" dirty="0" err="1">
                <a:latin typeface="Lucida Console"/>
                <a:cs typeface="Lucida Console"/>
              </a:rPr>
              <a:t>www.cloudflare-dnssec-auth.com</a:t>
            </a:r>
            <a:r>
              <a:rPr lang="en-US" sz="1050" dirty="0">
                <a:latin typeface="Lucida Console"/>
                <a:cs typeface="Lucida Console"/>
              </a:rPr>
              <a:t>.	300 IN	A	104.20.20.140</a:t>
            </a:r>
          </a:p>
          <a:p>
            <a:r>
              <a:rPr lang="en-US" sz="1050" dirty="0" err="1">
                <a:latin typeface="Lucida Console"/>
                <a:cs typeface="Lucida Console"/>
              </a:rPr>
              <a:t>www.cloudflare-dnssec-auth.com</a:t>
            </a:r>
            <a:r>
              <a:rPr lang="en-US" sz="1050" dirty="0">
                <a:latin typeface="Lucida Console"/>
                <a:cs typeface="Lucida Console"/>
              </a:rPr>
              <a:t>.	300 IN	RRSIG	A 13 3 300 20150317021923 20150315001923 35273 </a:t>
            </a:r>
            <a:r>
              <a:rPr lang="en-US" sz="1050" dirty="0" err="1">
                <a:latin typeface="Lucida Console"/>
                <a:cs typeface="Lucida Console"/>
              </a:rPr>
              <a:t>cloudflare-dnssec-auth.com</a:t>
            </a:r>
            <a:r>
              <a:rPr lang="en-US" sz="1050" dirty="0">
                <a:latin typeface="Lucida Console"/>
                <a:cs typeface="Lucida Console"/>
              </a:rPr>
              <a:t>. pgBvfQkU4Il8ted2hGL9o8NspvKksDT8/jvQ+4o4h4tGmAX0fDBEoorb tLiW7mcdOWYLoOnjovzYh3Q0Odu0Xw==</a:t>
            </a:r>
          </a:p>
          <a:p>
            <a:endParaRPr lang="en-US" sz="1050" dirty="0">
              <a:latin typeface="Lucida Console"/>
              <a:cs typeface="Lucida Console"/>
            </a:endParaRPr>
          </a:p>
          <a:p>
            <a:r>
              <a:rPr lang="en-US" sz="1050" dirty="0">
                <a:latin typeface="Lucida Console"/>
                <a:cs typeface="Lucida Console"/>
              </a:rPr>
              <a:t>;; Query time: 237 </a:t>
            </a:r>
            <a:r>
              <a:rPr lang="en-US" sz="1050" dirty="0" err="1">
                <a:latin typeface="Lucida Console"/>
                <a:cs typeface="Lucida Console"/>
              </a:rPr>
              <a:t>msec</a:t>
            </a:r>
            <a:endParaRPr lang="en-US" sz="1050" dirty="0">
              <a:latin typeface="Lucida Console"/>
              <a:cs typeface="Lucida Console"/>
            </a:endParaRPr>
          </a:p>
          <a:p>
            <a:r>
              <a:rPr lang="en-US" sz="1050" dirty="0">
                <a:latin typeface="Lucida Console"/>
                <a:cs typeface="Lucida Console"/>
              </a:rPr>
              <a:t>;; SERVER: 127.0.0.1#53(127.0.0.1)</a:t>
            </a:r>
          </a:p>
          <a:p>
            <a:r>
              <a:rPr lang="en-US" sz="1050" dirty="0">
                <a:latin typeface="Lucida Console"/>
                <a:cs typeface="Lucida Console"/>
              </a:rPr>
              <a:t>;; WHEN: Mon Mar 16 01:19:24 UTC 2015</a:t>
            </a:r>
          </a:p>
          <a:p>
            <a:r>
              <a:rPr lang="da-DK" sz="1050" dirty="0">
                <a:latin typeface="Lucida Console"/>
                <a:cs typeface="Lucida Console"/>
              </a:rPr>
              <a:t>;; MSG SIZE  </a:t>
            </a:r>
            <a:r>
              <a:rPr lang="da-DK" sz="1050" dirty="0" err="1">
                <a:latin typeface="Lucida Console"/>
                <a:cs typeface="Lucida Console"/>
              </a:rPr>
              <a:t>rcvd</a:t>
            </a:r>
            <a:r>
              <a:rPr lang="da-DK" sz="1050" dirty="0">
                <a:latin typeface="Lucida Console"/>
                <a:cs typeface="Lucida Console"/>
              </a:rPr>
              <a:t>: 261</a:t>
            </a:r>
          </a:p>
          <a:p>
            <a:endParaRPr lang="da-DK" sz="1050" dirty="0">
              <a:latin typeface="Lucida Console"/>
              <a:cs typeface="Lucida Console"/>
            </a:endParaRPr>
          </a:p>
          <a:p>
            <a:endParaRPr lang="en-US" sz="1050" dirty="0">
              <a:latin typeface="Lucida Console"/>
              <a:cs typeface="Lucida Console"/>
            </a:endParaRPr>
          </a:p>
        </p:txBody>
      </p:sp>
      <p:sp>
        <p:nvSpPr>
          <p:cNvPr id="5" name="Freeform 4"/>
          <p:cNvSpPr/>
          <p:nvPr/>
        </p:nvSpPr>
        <p:spPr>
          <a:xfrm>
            <a:off x="4513679" y="4378212"/>
            <a:ext cx="690077" cy="814974"/>
          </a:xfrm>
          <a:custGeom>
            <a:avLst/>
            <a:gdLst>
              <a:gd name="connsiteX0" fmla="*/ 91232 w 690077"/>
              <a:gd name="connsiteY0" fmla="*/ 608486 h 814974"/>
              <a:gd name="connsiteX1" fmla="*/ 194481 w 690077"/>
              <a:gd name="connsiteY1" fmla="*/ 608486 h 814974"/>
              <a:gd name="connsiteX2" fmla="*/ 586827 w 690077"/>
              <a:gd name="connsiteY2" fmla="*/ 546539 h 814974"/>
              <a:gd name="connsiteX3" fmla="*/ 483578 w 690077"/>
              <a:gd name="connsiteY3" fmla="*/ 226482 h 814974"/>
              <a:gd name="connsiteX4" fmla="*/ 91232 w 690077"/>
              <a:gd name="connsiteY4" fmla="*/ 9669 h 814974"/>
              <a:gd name="connsiteX5" fmla="*/ 49932 w 690077"/>
              <a:gd name="connsiteY5" fmla="*/ 546539 h 814974"/>
              <a:gd name="connsiteX6" fmla="*/ 690077 w 690077"/>
              <a:gd name="connsiteY6" fmla="*/ 814974 h 81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077" h="814974">
                <a:moveTo>
                  <a:pt x="91232" y="608486"/>
                </a:moveTo>
                <a:cubicBezTo>
                  <a:pt x="101557" y="613648"/>
                  <a:pt x="111882" y="618810"/>
                  <a:pt x="194481" y="608486"/>
                </a:cubicBezTo>
                <a:cubicBezTo>
                  <a:pt x="277080" y="598162"/>
                  <a:pt x="538644" y="610206"/>
                  <a:pt x="586827" y="546539"/>
                </a:cubicBezTo>
                <a:cubicBezTo>
                  <a:pt x="635010" y="482872"/>
                  <a:pt x="566177" y="315960"/>
                  <a:pt x="483578" y="226482"/>
                </a:cubicBezTo>
                <a:cubicBezTo>
                  <a:pt x="400979" y="137004"/>
                  <a:pt x="163506" y="-43674"/>
                  <a:pt x="91232" y="9669"/>
                </a:cubicBezTo>
                <a:cubicBezTo>
                  <a:pt x="18958" y="63012"/>
                  <a:pt x="-49876" y="412321"/>
                  <a:pt x="49932" y="546539"/>
                </a:cubicBezTo>
                <a:cubicBezTo>
                  <a:pt x="149740" y="680757"/>
                  <a:pt x="690077" y="814974"/>
                  <a:pt x="690077" y="81497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1657984" y="5544882"/>
            <a:ext cx="877424" cy="490435"/>
          </a:xfrm>
          <a:custGeom>
            <a:avLst/>
            <a:gdLst>
              <a:gd name="connsiteX0" fmla="*/ 4327 w 877424"/>
              <a:gd name="connsiteY0" fmla="*/ 358120 h 490435"/>
              <a:gd name="connsiteX1" fmla="*/ 76601 w 877424"/>
              <a:gd name="connsiteY1" fmla="*/ 368445 h 490435"/>
              <a:gd name="connsiteX2" fmla="*/ 747720 w 877424"/>
              <a:gd name="connsiteY2" fmla="*/ 482014 h 490435"/>
              <a:gd name="connsiteX3" fmla="*/ 850970 w 877424"/>
              <a:gd name="connsiteY3" fmla="*/ 120659 h 490435"/>
              <a:gd name="connsiteX4" fmla="*/ 417323 w 877424"/>
              <a:gd name="connsiteY4" fmla="*/ 17414 h 490435"/>
              <a:gd name="connsiteX5" fmla="*/ 86926 w 877424"/>
              <a:gd name="connsiteY5" fmla="*/ 440716 h 490435"/>
              <a:gd name="connsiteX6" fmla="*/ 293424 w 877424"/>
              <a:gd name="connsiteY6" fmla="*/ 482014 h 49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424" h="490435">
                <a:moveTo>
                  <a:pt x="4327" y="358120"/>
                </a:moveTo>
                <a:cubicBezTo>
                  <a:pt x="-21486" y="352958"/>
                  <a:pt x="76601" y="368445"/>
                  <a:pt x="76601" y="368445"/>
                </a:cubicBezTo>
                <a:cubicBezTo>
                  <a:pt x="200500" y="389094"/>
                  <a:pt x="618659" y="523312"/>
                  <a:pt x="747720" y="482014"/>
                </a:cubicBezTo>
                <a:cubicBezTo>
                  <a:pt x="876782" y="440716"/>
                  <a:pt x="906036" y="198092"/>
                  <a:pt x="850970" y="120659"/>
                </a:cubicBezTo>
                <a:cubicBezTo>
                  <a:pt x="795904" y="43226"/>
                  <a:pt x="544664" y="-35929"/>
                  <a:pt x="417323" y="17414"/>
                </a:cubicBezTo>
                <a:cubicBezTo>
                  <a:pt x="289982" y="70757"/>
                  <a:pt x="107576" y="363283"/>
                  <a:pt x="86926" y="440716"/>
                </a:cubicBezTo>
                <a:cubicBezTo>
                  <a:pt x="66276" y="518149"/>
                  <a:pt x="293424" y="482014"/>
                  <a:pt x="293424" y="48201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3727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445180">
            <a:off x="394593" y="1929324"/>
            <a:ext cx="8229600" cy="1143000"/>
          </a:xfrm>
        </p:spPr>
        <p:txBody>
          <a:bodyPr/>
          <a:lstStyle/>
          <a:p>
            <a:r>
              <a:rPr lang="en-US" sz="3200" dirty="0" smtClean="0">
                <a:latin typeface="AhnbergHand"/>
                <a:cs typeface="AhnbergHand"/>
              </a:rPr>
              <a:t>Thanks!</a:t>
            </a:r>
            <a:endParaRPr lang="en-US" sz="3200" dirty="0">
              <a:latin typeface="AhnbergHand"/>
              <a:cs typeface="AhnbergHand"/>
            </a:endParaRPr>
          </a:p>
        </p:txBody>
      </p:sp>
    </p:spTree>
    <p:extLst>
      <p:ext uri="{BB962C8B-B14F-4D97-AF65-F5344CB8AC3E}">
        <p14:creationId xmlns:p14="http://schemas.microsoft.com/office/powerpoint/2010/main" val="2075082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 lets use ECDSA for DNSSEC</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457200" lvl="1" indent="0">
              <a:buNone/>
            </a:pPr>
            <a:r>
              <a:rPr lang="en-US" dirty="0" smtClean="0"/>
              <a:t>Yes?</a:t>
            </a:r>
            <a:endParaRPr lang="en-US" dirty="0"/>
          </a:p>
          <a:p>
            <a:pPr lvl="1"/>
            <a:endParaRPr lang="en-US" dirty="0" smtClean="0"/>
          </a:p>
          <a:p>
            <a:pPr lvl="1"/>
            <a:endParaRPr lang="en-US" dirty="0"/>
          </a:p>
          <a:p>
            <a:pPr lvl="1"/>
            <a:endParaRPr lang="en-US" dirty="0"/>
          </a:p>
          <a:p>
            <a:pPr lvl="1"/>
            <a:r>
              <a:rPr lang="en-US" dirty="0" smtClean="0"/>
              <a:t>Is ECDSA a “well supported” crypto protocol?</a:t>
            </a:r>
          </a:p>
          <a:p>
            <a:pPr lvl="1"/>
            <a:r>
              <a:rPr lang="en-US" dirty="0" smtClean="0"/>
              <a:t>If you signed using ECDSA would resolvers validate the signature?</a:t>
            </a:r>
          </a:p>
        </p:txBody>
      </p:sp>
    </p:spTree>
    <p:extLst>
      <p:ext uri="{BB962C8B-B14F-4D97-AF65-F5344CB8AC3E}">
        <p14:creationId xmlns:p14="http://schemas.microsoft.com/office/powerpoint/2010/main" val="27919649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p:txBody>
          <a:bodyPr>
            <a:noAutofit/>
          </a:bodyPr>
          <a:lstStyle/>
          <a:p>
            <a:pPr marL="0" indent="0">
              <a:buNone/>
            </a:pPr>
            <a:r>
              <a:rPr lang="en-US" sz="2800" dirty="0" smtClean="0"/>
              <a:t>We used the Google Ad network in March 2015 to deliver a set of DNS tests to clients to determine whether (or not) they use DNSSEC validating resolvers</a:t>
            </a:r>
          </a:p>
          <a:p>
            <a:pPr marL="0" indent="0">
              <a:buNone/>
            </a:pPr>
            <a:endParaRPr lang="en-US" sz="2800" dirty="0" smtClean="0"/>
          </a:p>
          <a:p>
            <a:pPr marL="0" indent="0">
              <a:buNone/>
            </a:pPr>
            <a:r>
              <a:rPr lang="en-US" sz="2800" dirty="0" smtClean="0"/>
              <a:t>We used 5 tests:</a:t>
            </a:r>
          </a:p>
          <a:p>
            <a:pPr marL="971550" lvl="1" indent="-514350">
              <a:buFont typeface="+mj-lt"/>
              <a:buAutoNum type="arabicPeriod"/>
            </a:pPr>
            <a:r>
              <a:rPr lang="en-US" sz="2400" dirty="0" smtClean="0"/>
              <a:t>no DNSSEC-signature at all</a:t>
            </a:r>
          </a:p>
          <a:p>
            <a:pPr marL="971550" lvl="1" indent="-514350">
              <a:buFont typeface="+mj-lt"/>
              <a:buAutoNum type="arabicPeriod"/>
            </a:pPr>
            <a:r>
              <a:rPr lang="en-US" sz="2400" dirty="0" smtClean="0"/>
              <a:t>DNSSEC signature using RSA-based algorithm</a:t>
            </a:r>
          </a:p>
          <a:p>
            <a:pPr marL="971550" lvl="1" indent="-514350">
              <a:buFont typeface="+mj-lt"/>
              <a:buAutoNum type="arabicPeriod"/>
            </a:pPr>
            <a:r>
              <a:rPr lang="en-US" sz="2400" dirty="0" smtClean="0"/>
              <a:t>DNSSEC signature using broken RSA-based algorithm</a:t>
            </a:r>
          </a:p>
          <a:p>
            <a:pPr marL="971550" lvl="1" indent="-514350">
              <a:buFont typeface="+mj-lt"/>
              <a:buAutoNum type="arabicPeriod"/>
            </a:pPr>
            <a:r>
              <a:rPr lang="en-US" sz="2400" dirty="0" smtClean="0"/>
              <a:t>DNSSEC signature using ECDSA P-256 algorithm</a:t>
            </a:r>
          </a:p>
          <a:p>
            <a:pPr marL="971550" lvl="1" indent="-514350">
              <a:buFont typeface="+mj-lt"/>
              <a:buAutoNum type="arabicPeriod"/>
            </a:pPr>
            <a:r>
              <a:rPr lang="en-US" sz="2400" dirty="0" smtClean="0"/>
              <a:t>DNSSEC signature using broken ECDSA P-256 algorithm</a:t>
            </a:r>
          </a:p>
        </p:txBody>
      </p:sp>
    </p:spTree>
    <p:extLst>
      <p:ext uri="{BB962C8B-B14F-4D97-AF65-F5344CB8AC3E}">
        <p14:creationId xmlns:p14="http://schemas.microsoft.com/office/powerpoint/2010/main" val="56577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a:xfrm>
            <a:off x="457200" y="1600199"/>
            <a:ext cx="8229600" cy="2932326"/>
          </a:xfrm>
        </p:spPr>
        <p:txBody>
          <a:bodyPr>
            <a:normAutofit/>
          </a:bodyPr>
          <a:lstStyle/>
          <a:p>
            <a:pPr marL="0" indent="0">
              <a:buNone/>
            </a:pPr>
            <a:r>
              <a:rPr lang="fr-FR" sz="1200" dirty="0" smtClean="0">
                <a:latin typeface="Menlo Bold"/>
                <a:cs typeface="Menlo Bold"/>
              </a:rPr>
              <a:t>d.t10000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vne0001.4f167.z.dashnxdomain.net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e.t10000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vne0001.4f167.z.dotnxdomain.net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f.t10000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vne0001.4f168.z.dotnxdomain.net</a:t>
            </a:r>
          </a:p>
          <a:p>
            <a:pPr marL="0" indent="0">
              <a:buNone/>
            </a:pPr>
            <a:endParaRPr lang="fr-FR" sz="1200" dirty="0" smtClean="0">
              <a:latin typeface="Menlo Bold"/>
              <a:cs typeface="Menlo Bold"/>
            </a:endParaRPr>
          </a:p>
          <a:p>
            <a:pPr marL="0" indent="0">
              <a:buNone/>
            </a:pPr>
            <a:r>
              <a:rPr lang="fr-FR" sz="1200" dirty="0">
                <a:latin typeface="Menlo Bold"/>
                <a:cs typeface="Menlo Bold"/>
              </a:rPr>
              <a:t>m</a:t>
            </a:r>
            <a:r>
              <a:rPr lang="fr-FR" sz="1200" dirty="0" smtClean="0">
                <a:latin typeface="Menlo Bold"/>
                <a:cs typeface="Menlo Bold"/>
              </a:rPr>
              <a:t>.t10000</a:t>
            </a:r>
            <a:r>
              <a:rPr lang="fr-FR" sz="1200" dirty="0">
                <a:latin typeface="Menlo Bold"/>
                <a:cs typeface="Menlo Bold"/>
              </a:rPr>
              <a:t>.u2045476887.s1412035201.i5053.</a:t>
            </a:r>
            <a:r>
              <a:rPr lang="fr-FR" sz="1200" dirty="0" smtClean="0">
                <a:latin typeface="Menlo Bold"/>
                <a:cs typeface="Menlo Bold"/>
              </a:rPr>
              <a:t>vne0001.4f167</a:t>
            </a:r>
            <a:r>
              <a:rPr lang="fr-FR" sz="1200" dirty="0">
                <a:latin typeface="Menlo Bold"/>
                <a:cs typeface="Menlo Bold"/>
              </a:rPr>
              <a:t>.</a:t>
            </a:r>
            <a:r>
              <a:rPr lang="fr-FR" sz="1200" dirty="0" smtClean="0">
                <a:solidFill>
                  <a:srgbClr val="FF0000"/>
                </a:solidFill>
                <a:latin typeface="Menlo Bold"/>
                <a:cs typeface="Menlo Bold"/>
              </a:rPr>
              <a:t>y</a:t>
            </a:r>
            <a:r>
              <a:rPr lang="fr-FR" sz="1200" dirty="0" smtClean="0">
                <a:latin typeface="Menlo Bold"/>
                <a:cs typeface="Menlo Bold"/>
              </a:rPr>
              <a:t>.dotnxdomain.net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n.t10000</a:t>
            </a:r>
            <a:r>
              <a:rPr lang="fr-FR" sz="1200" dirty="0">
                <a:latin typeface="Menlo Bold"/>
                <a:cs typeface="Menlo Bold"/>
              </a:rPr>
              <a:t>.u2045476887.s1412035201.i5053.</a:t>
            </a:r>
            <a:r>
              <a:rPr lang="fr-FR" sz="1200" dirty="0" smtClean="0">
                <a:latin typeface="Menlo Bold"/>
                <a:cs typeface="Menlo Bold"/>
              </a:rPr>
              <a:t>vne0001.4f168.</a:t>
            </a:r>
            <a:r>
              <a:rPr lang="fr-FR" sz="1200" dirty="0">
                <a:solidFill>
                  <a:srgbClr val="FF0000"/>
                </a:solidFill>
                <a:latin typeface="Menlo Bold"/>
                <a:cs typeface="Menlo Bold"/>
              </a:rPr>
              <a:t>y</a:t>
            </a:r>
            <a:r>
              <a:rPr lang="fr-FR" sz="1200" dirty="0">
                <a:latin typeface="Menlo Bold"/>
                <a:cs typeface="Menlo Bold"/>
              </a:rPr>
              <a:t>.dotnxdomain.net</a:t>
            </a:r>
          </a:p>
          <a:p>
            <a:pPr marL="0" indent="0">
              <a:buNone/>
            </a:pPr>
            <a:endParaRPr lang="fr-FR" sz="1200" dirty="0">
              <a:latin typeface="Menlo Bold"/>
              <a:cs typeface="Menlo Bold"/>
            </a:endParaRPr>
          </a:p>
          <a:p>
            <a:pPr marL="0" indent="0">
              <a:buNone/>
            </a:pPr>
            <a:endParaRPr lang="fr-FR" sz="1200" dirty="0">
              <a:latin typeface="Menlo Bold"/>
              <a:cs typeface="Menlo Bold"/>
            </a:endParaRPr>
          </a:p>
          <a:p>
            <a:pPr marL="0" indent="0">
              <a:buNone/>
            </a:pPr>
            <a:endParaRPr lang="en-US" sz="1200" dirty="0">
              <a:latin typeface="Menlo Bold"/>
              <a:cs typeface="Menlo Bold"/>
            </a:endParaRPr>
          </a:p>
        </p:txBody>
      </p:sp>
      <p:sp>
        <p:nvSpPr>
          <p:cNvPr id="4" name="Freeform 3"/>
          <p:cNvSpPr/>
          <p:nvPr/>
        </p:nvSpPr>
        <p:spPr>
          <a:xfrm>
            <a:off x="377873" y="3725279"/>
            <a:ext cx="4408934" cy="286518"/>
          </a:xfrm>
          <a:custGeom>
            <a:avLst/>
            <a:gdLst>
              <a:gd name="connsiteX0" fmla="*/ 12887 w 4408934"/>
              <a:gd name="connsiteY0" fmla="*/ 0 h 286518"/>
              <a:gd name="connsiteX1" fmla="*/ 234909 w 4408934"/>
              <a:gd name="connsiteY1" fmla="*/ 142089 h 286518"/>
              <a:gd name="connsiteX2" fmla="*/ 1620330 w 4408934"/>
              <a:gd name="connsiteY2" fmla="*/ 124328 h 286518"/>
              <a:gd name="connsiteX3" fmla="*/ 1877876 w 4408934"/>
              <a:gd name="connsiteY3" fmla="*/ 284178 h 286518"/>
              <a:gd name="connsiteX4" fmla="*/ 1913400 w 4408934"/>
              <a:gd name="connsiteY4" fmla="*/ 213133 h 286518"/>
              <a:gd name="connsiteX5" fmla="*/ 2091018 w 4408934"/>
              <a:gd name="connsiteY5" fmla="*/ 124328 h 286518"/>
              <a:gd name="connsiteX6" fmla="*/ 3467558 w 4408934"/>
              <a:gd name="connsiteY6" fmla="*/ 106567 h 286518"/>
              <a:gd name="connsiteX7" fmla="*/ 4169149 w 4408934"/>
              <a:gd name="connsiteY7" fmla="*/ 124328 h 286518"/>
              <a:gd name="connsiteX8" fmla="*/ 4408934 w 4408934"/>
              <a:gd name="connsiteY8" fmla="*/ 35522 h 2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934" h="286518">
                <a:moveTo>
                  <a:pt x="12887" y="0"/>
                </a:moveTo>
                <a:cubicBezTo>
                  <a:pt x="-10056" y="60684"/>
                  <a:pt x="-32998" y="121368"/>
                  <a:pt x="234909" y="142089"/>
                </a:cubicBezTo>
                <a:cubicBezTo>
                  <a:pt x="502816" y="162810"/>
                  <a:pt x="1346502" y="100647"/>
                  <a:pt x="1620330" y="124328"/>
                </a:cubicBezTo>
                <a:cubicBezTo>
                  <a:pt x="1894158" y="148009"/>
                  <a:pt x="1829031" y="269377"/>
                  <a:pt x="1877876" y="284178"/>
                </a:cubicBezTo>
                <a:cubicBezTo>
                  <a:pt x="1926721" y="298979"/>
                  <a:pt x="1877876" y="239775"/>
                  <a:pt x="1913400" y="213133"/>
                </a:cubicBezTo>
                <a:cubicBezTo>
                  <a:pt x="1948924" y="186491"/>
                  <a:pt x="1831992" y="142089"/>
                  <a:pt x="2091018" y="124328"/>
                </a:cubicBezTo>
                <a:cubicBezTo>
                  <a:pt x="2350044" y="106567"/>
                  <a:pt x="3121203" y="106567"/>
                  <a:pt x="3467558" y="106567"/>
                </a:cubicBezTo>
                <a:cubicBezTo>
                  <a:pt x="3813913" y="106567"/>
                  <a:pt x="4012253" y="136169"/>
                  <a:pt x="4169149" y="124328"/>
                </a:cubicBezTo>
                <a:cubicBezTo>
                  <a:pt x="4326045" y="112487"/>
                  <a:pt x="4408934" y="35522"/>
                  <a:pt x="4408934" y="3552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8161" y="4075270"/>
            <a:ext cx="3037446" cy="307777"/>
          </a:xfrm>
          <a:prstGeom prst="rect">
            <a:avLst/>
          </a:prstGeom>
          <a:noFill/>
        </p:spPr>
        <p:txBody>
          <a:bodyPr wrap="none" rtlCol="0">
            <a:spAutoFit/>
          </a:bodyPr>
          <a:lstStyle/>
          <a:p>
            <a:r>
              <a:rPr lang="en-US" sz="1400" dirty="0" smtClean="0">
                <a:solidFill>
                  <a:schemeClr val="bg1">
                    <a:lumMod val="50000"/>
                  </a:schemeClr>
                </a:solidFill>
                <a:latin typeface="Bradley Hand ITC TT-Bold"/>
                <a:cs typeface="Bradley Hand ITC TT-Bold"/>
              </a:rPr>
              <a:t>Mapped to a wildcard in the zone file</a:t>
            </a:r>
            <a:endParaRPr lang="en-US" sz="1400" dirty="0">
              <a:solidFill>
                <a:schemeClr val="bg1">
                  <a:lumMod val="50000"/>
                </a:schemeClr>
              </a:solidFill>
              <a:latin typeface="Bradley Hand ITC TT-Bold"/>
              <a:cs typeface="Bradley Hand ITC TT-Bold"/>
            </a:endParaRPr>
          </a:p>
        </p:txBody>
      </p:sp>
      <p:sp>
        <p:nvSpPr>
          <p:cNvPr id="6" name="Freeform 5"/>
          <p:cNvSpPr/>
          <p:nvPr/>
        </p:nvSpPr>
        <p:spPr>
          <a:xfrm>
            <a:off x="4848973" y="3760801"/>
            <a:ext cx="483460" cy="222202"/>
          </a:xfrm>
          <a:custGeom>
            <a:avLst/>
            <a:gdLst>
              <a:gd name="connsiteX0" fmla="*/ 0 w 483460"/>
              <a:gd name="connsiteY0" fmla="*/ 26642 h 222202"/>
              <a:gd name="connsiteX1" fmla="*/ 44405 w 483460"/>
              <a:gd name="connsiteY1" fmla="*/ 115447 h 222202"/>
              <a:gd name="connsiteX2" fmla="*/ 159856 w 483460"/>
              <a:gd name="connsiteY2" fmla="*/ 133208 h 222202"/>
              <a:gd name="connsiteX3" fmla="*/ 222023 w 483460"/>
              <a:gd name="connsiteY3" fmla="*/ 222014 h 222202"/>
              <a:gd name="connsiteX4" fmla="*/ 275308 w 483460"/>
              <a:gd name="connsiteY4" fmla="*/ 106567 h 222202"/>
              <a:gd name="connsiteX5" fmla="*/ 461807 w 483460"/>
              <a:gd name="connsiteY5" fmla="*/ 97686 h 222202"/>
              <a:gd name="connsiteX6" fmla="*/ 479569 w 483460"/>
              <a:gd name="connsiteY6" fmla="*/ 0 h 22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460" h="222202">
                <a:moveTo>
                  <a:pt x="0" y="26642"/>
                </a:moveTo>
                <a:cubicBezTo>
                  <a:pt x="8881" y="62164"/>
                  <a:pt x="17762" y="97686"/>
                  <a:pt x="44405" y="115447"/>
                </a:cubicBezTo>
                <a:cubicBezTo>
                  <a:pt x="71048" y="133208"/>
                  <a:pt x="130253" y="115447"/>
                  <a:pt x="159856" y="133208"/>
                </a:cubicBezTo>
                <a:cubicBezTo>
                  <a:pt x="189459" y="150969"/>
                  <a:pt x="202781" y="226454"/>
                  <a:pt x="222023" y="222014"/>
                </a:cubicBezTo>
                <a:cubicBezTo>
                  <a:pt x="241265" y="217574"/>
                  <a:pt x="235344" y="127288"/>
                  <a:pt x="275308" y="106567"/>
                </a:cubicBezTo>
                <a:cubicBezTo>
                  <a:pt x="315272" y="85846"/>
                  <a:pt x="427764" y="115447"/>
                  <a:pt x="461807" y="97686"/>
                </a:cubicBezTo>
                <a:cubicBezTo>
                  <a:pt x="495850" y="79925"/>
                  <a:pt x="479569" y="0"/>
                  <a:pt x="479569"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352643" y="4009305"/>
            <a:ext cx="1418606" cy="523220"/>
          </a:xfrm>
          <a:prstGeom prst="rect">
            <a:avLst/>
          </a:prstGeom>
          <a:noFill/>
        </p:spPr>
        <p:txBody>
          <a:bodyPr wrap="none" rtlCol="0">
            <a:spAutoFit/>
          </a:bodyPr>
          <a:lstStyle/>
          <a:p>
            <a:pPr algn="ctr"/>
            <a:r>
              <a:rPr lang="en-US" sz="1400" dirty="0" smtClean="0">
                <a:solidFill>
                  <a:schemeClr val="bg1">
                    <a:lumMod val="50000"/>
                  </a:schemeClr>
                </a:solidFill>
                <a:latin typeface="Bradley Hand ITC TT-Bold"/>
                <a:cs typeface="Bradley Hand ITC TT-Bold"/>
              </a:rPr>
              <a:t>Unique Signed</a:t>
            </a:r>
          </a:p>
          <a:p>
            <a:pPr algn="ctr"/>
            <a:r>
              <a:rPr lang="en-US" sz="1400" dirty="0">
                <a:solidFill>
                  <a:schemeClr val="bg1">
                    <a:lumMod val="50000"/>
                  </a:schemeClr>
                </a:solidFill>
                <a:latin typeface="Bradley Hand ITC TT-Bold"/>
                <a:cs typeface="Bradley Hand ITC TT-Bold"/>
              </a:rPr>
              <a:t>Z</a:t>
            </a:r>
            <a:r>
              <a:rPr lang="en-US" sz="1400" dirty="0" smtClean="0">
                <a:solidFill>
                  <a:schemeClr val="bg1">
                    <a:lumMod val="50000"/>
                  </a:schemeClr>
                </a:solidFill>
                <a:latin typeface="Bradley Hand ITC TT-Bold"/>
                <a:cs typeface="Bradley Hand ITC TT-Bold"/>
              </a:rPr>
              <a:t>one</a:t>
            </a:r>
          </a:p>
        </p:txBody>
      </p:sp>
      <p:sp>
        <p:nvSpPr>
          <p:cNvPr id="8" name="TextBox 7"/>
          <p:cNvSpPr txBox="1"/>
          <p:nvPr/>
        </p:nvSpPr>
        <p:spPr>
          <a:xfrm>
            <a:off x="7062439" y="1574956"/>
            <a:ext cx="1088083"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Unsigned</a:t>
            </a:r>
            <a:endParaRPr lang="en-US" sz="1600" dirty="0">
              <a:solidFill>
                <a:schemeClr val="bg1">
                  <a:lumMod val="50000"/>
                </a:schemeClr>
              </a:solidFill>
              <a:latin typeface="Bradley Hand ITC TT-Bold"/>
              <a:cs typeface="Bradley Hand ITC TT-Bold"/>
            </a:endParaRPr>
          </a:p>
        </p:txBody>
      </p:sp>
      <p:sp>
        <p:nvSpPr>
          <p:cNvPr id="9" name="TextBox 8"/>
          <p:cNvSpPr txBox="1"/>
          <p:nvPr/>
        </p:nvSpPr>
        <p:spPr>
          <a:xfrm>
            <a:off x="7062439" y="2013965"/>
            <a:ext cx="1368975"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a:t>
            </a:r>
            <a:endParaRPr lang="en-US" sz="1600" dirty="0">
              <a:solidFill>
                <a:schemeClr val="bg1">
                  <a:lumMod val="50000"/>
                </a:schemeClr>
              </a:solidFill>
              <a:latin typeface="Bradley Hand ITC TT-Bold"/>
              <a:cs typeface="Bradley Hand ITC TT-Bold"/>
            </a:endParaRPr>
          </a:p>
        </p:txBody>
      </p:sp>
      <p:sp>
        <p:nvSpPr>
          <p:cNvPr id="10" name="TextBox 9"/>
          <p:cNvSpPr txBox="1"/>
          <p:nvPr/>
        </p:nvSpPr>
        <p:spPr>
          <a:xfrm>
            <a:off x="7062439" y="2452974"/>
            <a:ext cx="2098808"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 (Badly)</a:t>
            </a:r>
            <a:endParaRPr lang="en-US" sz="1600" dirty="0">
              <a:solidFill>
                <a:schemeClr val="bg1">
                  <a:lumMod val="50000"/>
                </a:schemeClr>
              </a:solidFill>
              <a:latin typeface="Bradley Hand ITC TT-Bold"/>
              <a:cs typeface="Bradley Hand ITC TT-Bold"/>
            </a:endParaRPr>
          </a:p>
        </p:txBody>
      </p:sp>
      <p:sp>
        <p:nvSpPr>
          <p:cNvPr id="11" name="TextBox 10"/>
          <p:cNvSpPr txBox="1"/>
          <p:nvPr/>
        </p:nvSpPr>
        <p:spPr>
          <a:xfrm>
            <a:off x="7062439" y="2891984"/>
            <a:ext cx="1622785" cy="338554"/>
          </a:xfrm>
          <a:prstGeom prst="rect">
            <a:avLst/>
          </a:prstGeom>
          <a:noFill/>
        </p:spPr>
        <p:txBody>
          <a:bodyPr wrap="none" rtlCol="0">
            <a:spAutoFit/>
          </a:bodyPr>
          <a:lstStyle/>
          <a:p>
            <a:r>
              <a:rPr lang="en-US" sz="1600" dirty="0" smtClean="0">
                <a:solidFill>
                  <a:srgbClr val="FF0000"/>
                </a:solidFill>
                <a:latin typeface="Bradley Hand ITC TT-Bold"/>
                <a:cs typeface="Bradley Hand ITC TT-Bold"/>
              </a:rPr>
              <a:t>ECDSA-Signed</a:t>
            </a:r>
            <a:endParaRPr lang="en-US" sz="1600" dirty="0">
              <a:solidFill>
                <a:srgbClr val="FF0000"/>
              </a:solidFill>
              <a:latin typeface="Bradley Hand ITC TT-Bold"/>
              <a:cs typeface="Bradley Hand ITC TT-Bold"/>
            </a:endParaRPr>
          </a:p>
        </p:txBody>
      </p:sp>
      <p:sp>
        <p:nvSpPr>
          <p:cNvPr id="12" name="TextBox 11"/>
          <p:cNvSpPr txBox="1"/>
          <p:nvPr/>
        </p:nvSpPr>
        <p:spPr>
          <a:xfrm>
            <a:off x="7042039" y="3329504"/>
            <a:ext cx="2232174" cy="338554"/>
          </a:xfrm>
          <a:prstGeom prst="rect">
            <a:avLst/>
          </a:prstGeom>
          <a:noFill/>
        </p:spPr>
        <p:txBody>
          <a:bodyPr wrap="none" rtlCol="0">
            <a:spAutoFit/>
          </a:bodyPr>
          <a:lstStyle/>
          <a:p>
            <a:r>
              <a:rPr lang="en-US" sz="1600" dirty="0" smtClean="0">
                <a:solidFill>
                  <a:srgbClr val="FF0000"/>
                </a:solidFill>
                <a:latin typeface="Bradley Hand ITC TT-Bold"/>
                <a:cs typeface="Bradley Hand ITC TT-Bold"/>
              </a:rPr>
              <a:t>ECDSA-Signed (bad!)</a:t>
            </a:r>
            <a:endParaRPr lang="en-US" sz="1600" dirty="0">
              <a:solidFill>
                <a:srgbClr val="FF0000"/>
              </a:solidFill>
              <a:latin typeface="Bradley Hand ITC TT-Bold"/>
              <a:cs typeface="Bradley Hand ITC TT-Bold"/>
            </a:endParaRPr>
          </a:p>
        </p:txBody>
      </p:sp>
    </p:spTree>
    <p:extLst>
      <p:ext uri="{BB962C8B-B14F-4D97-AF65-F5344CB8AC3E}">
        <p14:creationId xmlns:p14="http://schemas.microsoft.com/office/powerpoint/2010/main" val="386370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8681"/>
            <a:ext cx="8229600" cy="3696144"/>
          </a:xfrm>
        </p:spPr>
        <p:txBody>
          <a:bodyPr/>
          <a:lstStyle/>
          <a:p>
            <a:pPr marL="0" indent="0">
              <a:buNone/>
            </a:pPr>
            <a:r>
              <a:rPr lang="en-US" dirty="0" smtClean="0"/>
              <a:t>A non-DNSSEC-validating resolver query:</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A DNSSEC-Validating</a:t>
            </a:r>
            <a:r>
              <a:rPr lang="en-US" dirty="0"/>
              <a:t> </a:t>
            </a:r>
            <a:r>
              <a:rPr lang="en-US" dirty="0" smtClean="0"/>
              <a:t>resolver query:</a:t>
            </a:r>
          </a:p>
        </p:txBody>
      </p:sp>
      <p:sp>
        <p:nvSpPr>
          <p:cNvPr id="10" name="Cloud 9"/>
          <p:cNvSpPr/>
          <p:nvPr/>
        </p:nvSpPr>
        <p:spPr>
          <a:xfrm>
            <a:off x="3458553" y="2024078"/>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a:t>
            </a:r>
            <a:r>
              <a:rPr lang="en-US" baseline="0" dirty="0" smtClean="0"/>
              <a:t> Naïve View</a:t>
            </a:r>
            <a:endParaRPr lang="en-US" dirty="0"/>
          </a:p>
        </p:txBody>
      </p:sp>
      <p:sp>
        <p:nvSpPr>
          <p:cNvPr id="4" name="TextBox 3"/>
          <p:cNvSpPr txBox="1"/>
          <p:nvPr/>
        </p:nvSpPr>
        <p:spPr>
          <a:xfrm>
            <a:off x="2452813" y="2123159"/>
            <a:ext cx="425192" cy="369332"/>
          </a:xfrm>
          <a:prstGeom prst="rect">
            <a:avLst/>
          </a:prstGeom>
          <a:noFill/>
        </p:spPr>
        <p:txBody>
          <a:bodyPr wrap="none" rtlCol="0">
            <a:spAutoFit/>
          </a:bodyPr>
          <a:lstStyle/>
          <a:p>
            <a:r>
              <a:rPr lang="en-US" dirty="0" smtClean="0"/>
              <a:t>A?</a:t>
            </a:r>
            <a:endParaRPr lang="en-US" dirty="0"/>
          </a:p>
        </p:txBody>
      </p:sp>
      <p:sp>
        <p:nvSpPr>
          <p:cNvPr id="5" name="TextBox 4"/>
          <p:cNvSpPr txBox="1"/>
          <p:nvPr/>
        </p:nvSpPr>
        <p:spPr>
          <a:xfrm>
            <a:off x="269485" y="4569087"/>
            <a:ext cx="2677010" cy="1477328"/>
          </a:xfrm>
          <a:prstGeom prst="rect">
            <a:avLst/>
          </a:prstGeom>
          <a:noFill/>
        </p:spPr>
        <p:txBody>
          <a:bodyPr wrap="none" rtlCol="0">
            <a:spAutoFit/>
          </a:bodyPr>
          <a:lstStyle/>
          <a:p>
            <a:r>
              <a:rPr lang="en-US" dirty="0" smtClean="0"/>
              <a:t>A + </a:t>
            </a:r>
            <a:r>
              <a:rPr lang="en-US" sz="1400" dirty="0" smtClean="0"/>
              <a:t>EDNS0(DNSSEC OK)</a:t>
            </a:r>
            <a:r>
              <a:rPr lang="en-US" dirty="0" smtClean="0"/>
              <a:t>?</a:t>
            </a:r>
          </a:p>
          <a:p>
            <a:endParaRPr lang="en-US" dirty="0" smtClean="0"/>
          </a:p>
          <a:p>
            <a:r>
              <a:rPr lang="en-US" dirty="0" smtClean="0"/>
              <a:t>DS</a:t>
            </a:r>
            <a:r>
              <a:rPr lang="en-US" sz="1400" dirty="0" smtClean="0"/>
              <a:t> </a:t>
            </a:r>
            <a:r>
              <a:rPr lang="en-US" sz="1400" dirty="0"/>
              <a:t>+ EDNS0(DNSSEC OK)?</a:t>
            </a:r>
            <a:endParaRPr lang="en-US" dirty="0"/>
          </a:p>
          <a:p>
            <a:endParaRPr lang="en-US" dirty="0" smtClean="0"/>
          </a:p>
          <a:p>
            <a:r>
              <a:rPr lang="en-US" dirty="0" smtClean="0"/>
              <a:t>DNSKEY + </a:t>
            </a:r>
            <a:r>
              <a:rPr lang="en-US" sz="1400" dirty="0" smtClean="0"/>
              <a:t>EDNS0(DNSSEC OK)</a:t>
            </a:r>
            <a:r>
              <a:rPr lang="en-US" dirty="0" smtClean="0"/>
              <a:t>?</a:t>
            </a:r>
            <a:endParaRPr lang="en-US" dirty="0"/>
          </a:p>
        </p:txBody>
      </p:sp>
      <p:sp>
        <p:nvSpPr>
          <p:cNvPr id="6" name="TextBox 5"/>
          <p:cNvSpPr txBox="1"/>
          <p:nvPr/>
        </p:nvSpPr>
        <p:spPr>
          <a:xfrm>
            <a:off x="4829855" y="2788255"/>
            <a:ext cx="318229"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4841153" y="4807071"/>
            <a:ext cx="1706717" cy="1477328"/>
          </a:xfrm>
          <a:prstGeom prst="rect">
            <a:avLst/>
          </a:prstGeom>
          <a:noFill/>
        </p:spPr>
        <p:txBody>
          <a:bodyPr wrap="none" rtlCol="0">
            <a:spAutoFit/>
          </a:bodyPr>
          <a:lstStyle/>
          <a:p>
            <a:r>
              <a:rPr lang="en-US" dirty="0" smtClean="0"/>
              <a:t>A + RRSIG</a:t>
            </a:r>
          </a:p>
          <a:p>
            <a:endParaRPr lang="en-US" dirty="0" smtClean="0"/>
          </a:p>
          <a:p>
            <a:r>
              <a:rPr lang="en-US" dirty="0" smtClean="0"/>
              <a:t>DS + RRSIG</a:t>
            </a:r>
          </a:p>
          <a:p>
            <a:endParaRPr lang="en-US" dirty="0"/>
          </a:p>
          <a:p>
            <a:r>
              <a:rPr lang="en-US" dirty="0" smtClean="0"/>
              <a:t>DNSKEY + RRSIG</a:t>
            </a:r>
            <a:endParaRPr lang="en-US" dirty="0"/>
          </a:p>
        </p:txBody>
      </p:sp>
      <p:sp>
        <p:nvSpPr>
          <p:cNvPr id="8" name="Freeform 7"/>
          <p:cNvSpPr/>
          <p:nvPr/>
        </p:nvSpPr>
        <p:spPr>
          <a:xfrm>
            <a:off x="3071267" y="2185731"/>
            <a:ext cx="1612846" cy="279709"/>
          </a:xfrm>
          <a:custGeom>
            <a:avLst/>
            <a:gdLst>
              <a:gd name="connsiteX0" fmla="*/ 0 w 1612846"/>
              <a:gd name="connsiteY0" fmla="*/ 144598 h 279709"/>
              <a:gd name="connsiteX1" fmla="*/ 738545 w 1612846"/>
              <a:gd name="connsiteY1" fmla="*/ 99561 h 279709"/>
              <a:gd name="connsiteX2" fmla="*/ 1360004 w 1612846"/>
              <a:gd name="connsiteY2" fmla="*/ 144598 h 279709"/>
              <a:gd name="connsiteX3" fmla="*/ 1612190 w 1612846"/>
              <a:gd name="connsiteY3" fmla="*/ 99561 h 279709"/>
              <a:gd name="connsiteX4" fmla="*/ 1296958 w 1612846"/>
              <a:gd name="connsiteY4" fmla="*/ 480 h 279709"/>
              <a:gd name="connsiteX5" fmla="*/ 1567157 w 1612846"/>
              <a:gd name="connsiteY5" fmla="*/ 144598 h 279709"/>
              <a:gd name="connsiteX6" fmla="*/ 1332984 w 1612846"/>
              <a:gd name="connsiteY6" fmla="*/ 279709 h 27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846" h="279709">
                <a:moveTo>
                  <a:pt x="0" y="144598"/>
                </a:moveTo>
                <a:cubicBezTo>
                  <a:pt x="255939" y="122079"/>
                  <a:pt x="511878" y="99561"/>
                  <a:pt x="738545" y="99561"/>
                </a:cubicBezTo>
                <a:cubicBezTo>
                  <a:pt x="965212" y="99561"/>
                  <a:pt x="1214397" y="144598"/>
                  <a:pt x="1360004" y="144598"/>
                </a:cubicBezTo>
                <a:cubicBezTo>
                  <a:pt x="1505611" y="144598"/>
                  <a:pt x="1622698" y="123581"/>
                  <a:pt x="1612190" y="99561"/>
                </a:cubicBezTo>
                <a:cubicBezTo>
                  <a:pt x="1601682" y="75541"/>
                  <a:pt x="1304464" y="-7026"/>
                  <a:pt x="1296958" y="480"/>
                </a:cubicBezTo>
                <a:cubicBezTo>
                  <a:pt x="1289453" y="7986"/>
                  <a:pt x="1561153" y="98060"/>
                  <a:pt x="1567157" y="144598"/>
                </a:cubicBezTo>
                <a:cubicBezTo>
                  <a:pt x="1573161" y="191136"/>
                  <a:pt x="1332984" y="279709"/>
                  <a:pt x="1332984" y="27970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962614" y="2861765"/>
            <a:ext cx="1819916" cy="306251"/>
          </a:xfrm>
          <a:custGeom>
            <a:avLst/>
            <a:gdLst>
              <a:gd name="connsiteX0" fmla="*/ 1819916 w 1819916"/>
              <a:gd name="connsiteY0" fmla="*/ 144118 h 306251"/>
              <a:gd name="connsiteX1" fmla="*/ 1162431 w 1819916"/>
              <a:gd name="connsiteY1" fmla="*/ 180148 h 306251"/>
              <a:gd name="connsiteX2" fmla="*/ 54613 w 1819916"/>
              <a:gd name="connsiteY2" fmla="*/ 144118 h 306251"/>
              <a:gd name="connsiteX3" fmla="*/ 297793 w 1819916"/>
              <a:gd name="connsiteY3" fmla="*/ 0 h 306251"/>
              <a:gd name="connsiteX4" fmla="*/ 573 w 1819916"/>
              <a:gd name="connsiteY4" fmla="*/ 144118 h 306251"/>
              <a:gd name="connsiteX5" fmla="*/ 216733 w 1819916"/>
              <a:gd name="connsiteY5" fmla="*/ 306251 h 30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916" h="306251">
                <a:moveTo>
                  <a:pt x="1819916" y="144118"/>
                </a:moveTo>
                <a:cubicBezTo>
                  <a:pt x="1638282" y="162133"/>
                  <a:pt x="1456648" y="180148"/>
                  <a:pt x="1162431" y="180148"/>
                </a:cubicBezTo>
                <a:cubicBezTo>
                  <a:pt x="868214" y="180148"/>
                  <a:pt x="198719" y="174143"/>
                  <a:pt x="54613" y="144118"/>
                </a:cubicBezTo>
                <a:cubicBezTo>
                  <a:pt x="-89493" y="114093"/>
                  <a:pt x="306800" y="0"/>
                  <a:pt x="297793" y="0"/>
                </a:cubicBezTo>
                <a:cubicBezTo>
                  <a:pt x="288786" y="0"/>
                  <a:pt x="14083" y="93076"/>
                  <a:pt x="573" y="144118"/>
                </a:cubicBezTo>
                <a:cubicBezTo>
                  <a:pt x="-12937" y="195160"/>
                  <a:pt x="216733" y="306251"/>
                  <a:pt x="216733" y="30625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407349" y="2465440"/>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2" name="Cloud 11"/>
          <p:cNvSpPr/>
          <p:nvPr/>
        </p:nvSpPr>
        <p:spPr>
          <a:xfrm>
            <a:off x="3500579" y="4424318"/>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49375" y="4865680"/>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4" name="Freeform 13"/>
          <p:cNvSpPr/>
          <p:nvPr/>
        </p:nvSpPr>
        <p:spPr>
          <a:xfrm>
            <a:off x="2413782" y="4560107"/>
            <a:ext cx="2440802" cy="415340"/>
          </a:xfrm>
          <a:custGeom>
            <a:avLst/>
            <a:gdLst>
              <a:gd name="connsiteX0" fmla="*/ 0 w 2440802"/>
              <a:gd name="connsiteY0" fmla="*/ 162133 h 415340"/>
              <a:gd name="connsiteX1" fmla="*/ 810598 w 2440802"/>
              <a:gd name="connsiteY1" fmla="*/ 0 h 415340"/>
              <a:gd name="connsiteX2" fmla="*/ 1783316 w 2440802"/>
              <a:gd name="connsiteY2" fmla="*/ 162133 h 415340"/>
              <a:gd name="connsiteX3" fmla="*/ 2368748 w 2440802"/>
              <a:gd name="connsiteY3" fmla="*/ 342281 h 415340"/>
              <a:gd name="connsiteX4" fmla="*/ 2359742 w 2440802"/>
              <a:gd name="connsiteY4" fmla="*/ 198163 h 415340"/>
              <a:gd name="connsiteX5" fmla="*/ 2440802 w 2440802"/>
              <a:gd name="connsiteY5" fmla="*/ 387318 h 415340"/>
              <a:gd name="connsiteX6" fmla="*/ 2359742 w 2440802"/>
              <a:gd name="connsiteY6" fmla="*/ 414340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802" h="415340">
                <a:moveTo>
                  <a:pt x="0" y="162133"/>
                </a:moveTo>
                <a:cubicBezTo>
                  <a:pt x="256689" y="81066"/>
                  <a:pt x="513379" y="0"/>
                  <a:pt x="810598" y="0"/>
                </a:cubicBezTo>
                <a:cubicBezTo>
                  <a:pt x="1107817" y="0"/>
                  <a:pt x="1523624" y="105086"/>
                  <a:pt x="1783316" y="162133"/>
                </a:cubicBezTo>
                <a:cubicBezTo>
                  <a:pt x="2043008" y="219180"/>
                  <a:pt x="2272677" y="336276"/>
                  <a:pt x="2368748" y="342281"/>
                </a:cubicBezTo>
                <a:cubicBezTo>
                  <a:pt x="2464819" y="348286"/>
                  <a:pt x="2347733" y="190657"/>
                  <a:pt x="2359742" y="198163"/>
                </a:cubicBezTo>
                <a:cubicBezTo>
                  <a:pt x="2371751" y="205669"/>
                  <a:pt x="2440802" y="351289"/>
                  <a:pt x="2440802" y="387318"/>
                </a:cubicBezTo>
                <a:cubicBezTo>
                  <a:pt x="2440802" y="423347"/>
                  <a:pt x="2359742" y="414340"/>
                  <a:pt x="2359742" y="4143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420907" y="4794299"/>
            <a:ext cx="2397650" cy="279229"/>
          </a:xfrm>
          <a:custGeom>
            <a:avLst/>
            <a:gdLst>
              <a:gd name="connsiteX0" fmla="*/ 2397650 w 2397650"/>
              <a:gd name="connsiteY0" fmla="*/ 279229 h 279229"/>
              <a:gd name="connsiteX1" fmla="*/ 1839238 w 2397650"/>
              <a:gd name="connsiteY1" fmla="*/ 126104 h 279229"/>
              <a:gd name="connsiteX2" fmla="*/ 677380 w 2397650"/>
              <a:gd name="connsiteY2" fmla="*/ 9008 h 279229"/>
              <a:gd name="connsiteX3" fmla="*/ 37908 w 2397650"/>
              <a:gd name="connsiteY3" fmla="*/ 90074 h 279229"/>
              <a:gd name="connsiteX4" fmla="*/ 182014 w 2397650"/>
              <a:gd name="connsiteY4" fmla="*/ 0 h 279229"/>
              <a:gd name="connsiteX5" fmla="*/ 1881 w 2397650"/>
              <a:gd name="connsiteY5" fmla="*/ 90074 h 279229"/>
              <a:gd name="connsiteX6" fmla="*/ 82941 w 2397650"/>
              <a:gd name="connsiteY6" fmla="*/ 162133 h 2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7650" h="279229">
                <a:moveTo>
                  <a:pt x="2397650" y="279229"/>
                </a:moveTo>
                <a:cubicBezTo>
                  <a:pt x="2261800" y="225185"/>
                  <a:pt x="2125950" y="171141"/>
                  <a:pt x="1839238" y="126104"/>
                </a:cubicBezTo>
                <a:cubicBezTo>
                  <a:pt x="1552526" y="81067"/>
                  <a:pt x="977602" y="15013"/>
                  <a:pt x="677380" y="9008"/>
                </a:cubicBezTo>
                <a:cubicBezTo>
                  <a:pt x="377158" y="3003"/>
                  <a:pt x="120469" y="91575"/>
                  <a:pt x="37908" y="90074"/>
                </a:cubicBezTo>
                <a:cubicBezTo>
                  <a:pt x="-44653" y="88573"/>
                  <a:pt x="188018" y="0"/>
                  <a:pt x="182014" y="0"/>
                </a:cubicBezTo>
                <a:cubicBezTo>
                  <a:pt x="176010" y="0"/>
                  <a:pt x="18393" y="63052"/>
                  <a:pt x="1881" y="90074"/>
                </a:cubicBezTo>
                <a:cubicBezTo>
                  <a:pt x="-14631" y="117096"/>
                  <a:pt x="82941" y="162133"/>
                  <a:pt x="82941" y="1621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080274" y="5093925"/>
            <a:ext cx="1612233" cy="360295"/>
          </a:xfrm>
          <a:custGeom>
            <a:avLst/>
            <a:gdLst>
              <a:gd name="connsiteX0" fmla="*/ 0 w 1612233"/>
              <a:gd name="connsiteY0" fmla="*/ 0 h 360295"/>
              <a:gd name="connsiteX1" fmla="*/ 693512 w 1612233"/>
              <a:gd name="connsiteY1" fmla="*/ 198162 h 360295"/>
              <a:gd name="connsiteX2" fmla="*/ 1549143 w 1612233"/>
              <a:gd name="connsiteY2" fmla="*/ 252207 h 360295"/>
              <a:gd name="connsiteX3" fmla="*/ 1450070 w 1612233"/>
              <a:gd name="connsiteY3" fmla="*/ 153125 h 360295"/>
              <a:gd name="connsiteX4" fmla="*/ 1612190 w 1612233"/>
              <a:gd name="connsiteY4" fmla="*/ 306251 h 360295"/>
              <a:gd name="connsiteX5" fmla="*/ 1432057 w 1612233"/>
              <a:gd name="connsiteY5" fmla="*/ 360295 h 36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233" h="360295">
                <a:moveTo>
                  <a:pt x="0" y="0"/>
                </a:moveTo>
                <a:cubicBezTo>
                  <a:pt x="217661" y="78064"/>
                  <a:pt x="435322" y="156128"/>
                  <a:pt x="693512" y="198162"/>
                </a:cubicBezTo>
                <a:cubicBezTo>
                  <a:pt x="951702" y="240196"/>
                  <a:pt x="1423050" y="259713"/>
                  <a:pt x="1549143" y="252207"/>
                </a:cubicBezTo>
                <a:cubicBezTo>
                  <a:pt x="1675236" y="244701"/>
                  <a:pt x="1439562" y="144118"/>
                  <a:pt x="1450070" y="153125"/>
                </a:cubicBezTo>
                <a:cubicBezTo>
                  <a:pt x="1460578" y="162132"/>
                  <a:pt x="1615192" y="271723"/>
                  <a:pt x="1612190" y="306251"/>
                </a:cubicBezTo>
                <a:cubicBezTo>
                  <a:pt x="1609188" y="340779"/>
                  <a:pt x="1432057" y="360295"/>
                  <a:pt x="1432057" y="36029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923113" y="5327780"/>
            <a:ext cx="1724318" cy="284952"/>
          </a:xfrm>
          <a:custGeom>
            <a:avLst/>
            <a:gdLst>
              <a:gd name="connsiteX0" fmla="*/ 1724318 w 1724318"/>
              <a:gd name="connsiteY0" fmla="*/ 261551 h 284952"/>
              <a:gd name="connsiteX1" fmla="*/ 931733 w 1724318"/>
              <a:gd name="connsiteY1" fmla="*/ 261551 h 284952"/>
              <a:gd name="connsiteX2" fmla="*/ 121134 w 1724318"/>
              <a:gd name="connsiteY2" fmla="*/ 18352 h 284952"/>
              <a:gd name="connsiteX3" fmla="*/ 256234 w 1724318"/>
              <a:gd name="connsiteY3" fmla="*/ 18352 h 284952"/>
              <a:gd name="connsiteX4" fmla="*/ 4048 w 1724318"/>
              <a:gd name="connsiteY4" fmla="*/ 27359 h 284952"/>
              <a:gd name="connsiteX5" fmla="*/ 94114 w 1724318"/>
              <a:gd name="connsiteY5" fmla="*/ 189492 h 28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318" h="284952">
                <a:moveTo>
                  <a:pt x="1724318" y="261551"/>
                </a:moveTo>
                <a:cubicBezTo>
                  <a:pt x="1461624" y="281817"/>
                  <a:pt x="1198930" y="302084"/>
                  <a:pt x="931733" y="261551"/>
                </a:cubicBezTo>
                <a:cubicBezTo>
                  <a:pt x="664536" y="221018"/>
                  <a:pt x="233717" y="58885"/>
                  <a:pt x="121134" y="18352"/>
                </a:cubicBezTo>
                <a:cubicBezTo>
                  <a:pt x="8551" y="-22181"/>
                  <a:pt x="275748" y="16851"/>
                  <a:pt x="256234" y="18352"/>
                </a:cubicBezTo>
                <a:cubicBezTo>
                  <a:pt x="236720" y="19853"/>
                  <a:pt x="31068" y="-1164"/>
                  <a:pt x="4048" y="27359"/>
                </a:cubicBezTo>
                <a:cubicBezTo>
                  <a:pt x="-22972" y="55882"/>
                  <a:pt x="94114" y="189492"/>
                  <a:pt x="94114" y="18949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5286903" y="2307825"/>
            <a:ext cx="1556836" cy="369332"/>
          </a:xfrm>
          <a:prstGeom prst="rect">
            <a:avLst/>
          </a:prstGeom>
          <a:noFill/>
        </p:spPr>
        <p:txBody>
          <a:bodyPr wrap="none" rtlCol="0">
            <a:spAutoFit/>
          </a:bodyPr>
          <a:lstStyle/>
          <a:p>
            <a:r>
              <a:rPr lang="en-US" dirty="0" smtClean="0"/>
              <a:t>Single A Query</a:t>
            </a:r>
            <a:endParaRPr lang="en-US" dirty="0"/>
          </a:p>
        </p:txBody>
      </p:sp>
      <p:sp>
        <p:nvSpPr>
          <p:cNvPr id="19" name="TextBox 18"/>
          <p:cNvSpPr txBox="1"/>
          <p:nvPr/>
        </p:nvSpPr>
        <p:spPr>
          <a:xfrm>
            <a:off x="6464762" y="5454220"/>
            <a:ext cx="2313454" cy="369332"/>
          </a:xfrm>
          <a:prstGeom prst="rect">
            <a:avLst/>
          </a:prstGeom>
          <a:noFill/>
        </p:spPr>
        <p:txBody>
          <a:bodyPr wrap="none" rtlCol="0">
            <a:spAutoFit/>
          </a:bodyPr>
          <a:lstStyle/>
          <a:p>
            <a:r>
              <a:rPr lang="en-US" dirty="0" smtClean="0"/>
              <a:t>A, DS, DNSKEY Queries</a:t>
            </a:r>
            <a:endParaRPr lang="en-US" dirty="0"/>
          </a:p>
        </p:txBody>
      </p:sp>
      <p:sp>
        <p:nvSpPr>
          <p:cNvPr id="21" name="Freeform 20"/>
          <p:cNvSpPr/>
          <p:nvPr/>
        </p:nvSpPr>
        <p:spPr>
          <a:xfrm>
            <a:off x="2894286" y="5772499"/>
            <a:ext cx="2039005" cy="258221"/>
          </a:xfrm>
          <a:custGeom>
            <a:avLst/>
            <a:gdLst>
              <a:gd name="connsiteX0" fmla="*/ 0 w 2039005"/>
              <a:gd name="connsiteY0" fmla="*/ 42221 h 258221"/>
              <a:gd name="connsiteX1" fmla="*/ 976282 w 2039005"/>
              <a:gd name="connsiteY1" fmla="*/ 7661 h 258221"/>
              <a:gd name="connsiteX2" fmla="*/ 1943924 w 2039005"/>
              <a:gd name="connsiteY2" fmla="*/ 171821 h 258221"/>
              <a:gd name="connsiteX3" fmla="*/ 1892086 w 2039005"/>
              <a:gd name="connsiteY3" fmla="*/ 94061 h 258221"/>
              <a:gd name="connsiteX4" fmla="*/ 2038960 w 2039005"/>
              <a:gd name="connsiteY4" fmla="*/ 189101 h 258221"/>
              <a:gd name="connsiteX5" fmla="*/ 1874806 w 2039005"/>
              <a:gd name="connsiteY5" fmla="*/ 258221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005" h="258221">
                <a:moveTo>
                  <a:pt x="0" y="42221"/>
                </a:moveTo>
                <a:cubicBezTo>
                  <a:pt x="326147" y="14141"/>
                  <a:pt x="652295" y="-13939"/>
                  <a:pt x="976282" y="7661"/>
                </a:cubicBezTo>
                <a:cubicBezTo>
                  <a:pt x="1300269" y="29261"/>
                  <a:pt x="1791290" y="157421"/>
                  <a:pt x="1943924" y="171821"/>
                </a:cubicBezTo>
                <a:cubicBezTo>
                  <a:pt x="2096558" y="186221"/>
                  <a:pt x="1876247" y="91181"/>
                  <a:pt x="1892086" y="94061"/>
                </a:cubicBezTo>
                <a:cubicBezTo>
                  <a:pt x="1907925" y="96941"/>
                  <a:pt x="2041840" y="161741"/>
                  <a:pt x="2038960" y="189101"/>
                </a:cubicBezTo>
                <a:cubicBezTo>
                  <a:pt x="2036080" y="216461"/>
                  <a:pt x="1874806" y="258221"/>
                  <a:pt x="1874806" y="25822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2908633" y="5918400"/>
            <a:ext cx="2015973" cy="250560"/>
          </a:xfrm>
          <a:custGeom>
            <a:avLst/>
            <a:gdLst>
              <a:gd name="connsiteX0" fmla="*/ 2015973 w 2015973"/>
              <a:gd name="connsiteY0" fmla="*/ 250560 h 250560"/>
              <a:gd name="connsiteX1" fmla="*/ 979214 w 2015973"/>
              <a:gd name="connsiteY1" fmla="*/ 17280 h 250560"/>
              <a:gd name="connsiteX2" fmla="*/ 63410 w 2015973"/>
              <a:gd name="connsiteY2" fmla="*/ 86400 h 250560"/>
              <a:gd name="connsiteX3" fmla="*/ 184365 w 2015973"/>
              <a:gd name="connsiteY3" fmla="*/ 0 h 250560"/>
              <a:gd name="connsiteX4" fmla="*/ 2932 w 2015973"/>
              <a:gd name="connsiteY4" fmla="*/ 86400 h 250560"/>
              <a:gd name="connsiteX5" fmla="*/ 89329 w 2015973"/>
              <a:gd name="connsiteY5" fmla="*/ 181440 h 2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5973" h="250560">
                <a:moveTo>
                  <a:pt x="2015973" y="250560"/>
                </a:moveTo>
                <a:cubicBezTo>
                  <a:pt x="1660307" y="147600"/>
                  <a:pt x="1304641" y="44640"/>
                  <a:pt x="979214" y="17280"/>
                </a:cubicBezTo>
                <a:cubicBezTo>
                  <a:pt x="653787" y="-10080"/>
                  <a:pt x="195885" y="89280"/>
                  <a:pt x="63410" y="86400"/>
                </a:cubicBezTo>
                <a:cubicBezTo>
                  <a:pt x="-69065" y="83520"/>
                  <a:pt x="194445" y="0"/>
                  <a:pt x="184365" y="0"/>
                </a:cubicBezTo>
                <a:cubicBezTo>
                  <a:pt x="174285" y="0"/>
                  <a:pt x="18771" y="56160"/>
                  <a:pt x="2932" y="86400"/>
                </a:cubicBezTo>
                <a:cubicBezTo>
                  <a:pt x="-12907" y="116640"/>
                  <a:pt x="38211" y="149040"/>
                  <a:pt x="89329" y="1814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33121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DNSSEC Validation Queries</a:t>
            </a:r>
            <a:endParaRPr lang="en-US" dirty="0"/>
          </a:p>
        </p:txBody>
      </p:sp>
      <p:sp>
        <p:nvSpPr>
          <p:cNvPr id="3" name="Content Placeholder 2"/>
          <p:cNvSpPr>
            <a:spLocks noGrp="1"/>
          </p:cNvSpPr>
          <p:nvPr>
            <p:ph idx="1"/>
          </p:nvPr>
        </p:nvSpPr>
        <p:spPr/>
        <p:txBody>
          <a:bodyPr>
            <a:normAutofit/>
          </a:bodyPr>
          <a:lstStyle/>
          <a:p>
            <a:pPr marL="0" indent="0">
              <a:buNone/>
            </a:pPr>
            <a:r>
              <a:rPr lang="fr-FR" sz="1400" dirty="0">
                <a:latin typeface="Menlo Bold"/>
                <a:cs typeface="Menlo Bold"/>
              </a:rPr>
              <a:t>e.t10000.u2045476887.s1412035201.i5053.</a:t>
            </a:r>
            <a:r>
              <a:rPr lang="fr-FR" sz="1400" dirty="0" smtClean="0">
                <a:latin typeface="Menlo Bold"/>
                <a:cs typeface="Menlo Bold"/>
              </a:rPr>
              <a:t>vne0001.4f167.z.dotnxdomain.net</a:t>
            </a:r>
          </a:p>
          <a:p>
            <a:pPr marL="0" indent="0">
              <a:buNone/>
            </a:pPr>
            <a:endParaRPr lang="fr-FR" sz="1400" dirty="0" smtClean="0">
              <a:latin typeface="Menlo Bold"/>
              <a:cs typeface="Menlo Bold"/>
            </a:endParaRPr>
          </a:p>
          <a:p>
            <a:pPr marL="0" indent="0">
              <a:buNone/>
            </a:pPr>
            <a:endParaRPr lang="fr-FR" sz="1400" dirty="0">
              <a:latin typeface="Menlo Bold"/>
              <a:cs typeface="Menlo Bold"/>
            </a:endParaRPr>
          </a:p>
          <a:p>
            <a:pPr marL="0" indent="0">
              <a:buNone/>
            </a:pPr>
            <a:endParaRPr lang="fr-FR" sz="1400" dirty="0" smtClean="0">
              <a:latin typeface="Menlo Bold"/>
              <a:cs typeface="Menlo Bold"/>
            </a:endParaRPr>
          </a:p>
          <a:p>
            <a:pPr marL="0" indent="0">
              <a:buNone/>
            </a:pPr>
            <a:endParaRPr lang="fr-FR" sz="1400" dirty="0" smtClean="0">
              <a:latin typeface="Menlo Bold"/>
              <a:cs typeface="Menlo Bold"/>
            </a:endParaRPr>
          </a:p>
          <a:p>
            <a:pPr marL="0" indent="0">
              <a:buNone/>
            </a:pPr>
            <a:r>
              <a:rPr lang="fr-FR" sz="1400" dirty="0" smtClean="0">
                <a:cs typeface="Menlo Bold"/>
              </a:rPr>
              <a:t>1. </a:t>
            </a:r>
            <a:r>
              <a:rPr lang="fr-FR" sz="1400" dirty="0" err="1" smtClean="0">
                <a:cs typeface="Menlo Bold"/>
              </a:rPr>
              <a:t>Query</a:t>
            </a:r>
            <a:r>
              <a:rPr lang="fr-FR" sz="1400" dirty="0" smtClean="0">
                <a:cs typeface="Menlo Bold"/>
              </a:rPr>
              <a:t> for the A </a:t>
            </a:r>
            <a:r>
              <a:rPr lang="fr-FR" sz="1400" dirty="0" err="1" smtClean="0">
                <a:cs typeface="Menlo Bold"/>
              </a:rPr>
              <a:t>resource</a:t>
            </a:r>
            <a:r>
              <a:rPr lang="fr-FR" sz="1400" dirty="0" smtClean="0">
                <a:cs typeface="Menlo Bold"/>
              </a:rPr>
              <a:t> record </a:t>
            </a:r>
            <a:r>
              <a:rPr lang="fr-FR" sz="1400" dirty="0" err="1" smtClean="0">
                <a:cs typeface="Menlo Bold"/>
              </a:rPr>
              <a:t>with</a:t>
            </a:r>
            <a:r>
              <a:rPr lang="fr-FR" sz="1400" dirty="0" smtClean="0">
                <a:cs typeface="Menlo Bold"/>
              </a:rPr>
              <a:t> EDNS0, DNSSEC-OK</a:t>
            </a:r>
            <a:endParaRPr lang="fr-FR" sz="1400" dirty="0">
              <a:cs typeface="Menlo Bold"/>
            </a:endParaRPr>
          </a:p>
          <a:p>
            <a:pPr marL="0" indent="0">
              <a:buNone/>
            </a:pPr>
            <a:r>
              <a:rPr lang="fr-FR" sz="1400" dirty="0" smtClean="0"/>
              <a:t>	</a:t>
            </a:r>
            <a:r>
              <a:rPr lang="fr-FR" sz="1400" dirty="0" err="1" smtClean="0"/>
              <a:t>query</a:t>
            </a:r>
            <a:r>
              <a:rPr lang="fr-FR" sz="1400" dirty="0"/>
              <a:t>: </a:t>
            </a:r>
            <a:r>
              <a:rPr lang="fr-FR" sz="1400" dirty="0" smtClean="0"/>
              <a:t>  e.t10000</a:t>
            </a:r>
            <a:r>
              <a:rPr lang="fr-FR" sz="1400" dirty="0"/>
              <a:t>.</a:t>
            </a:r>
            <a:r>
              <a:rPr lang="fr-FR" sz="1400" dirty="0" smtClean="0"/>
              <a:t>u204546887.s1412035201.i5053.vne0001.4f167.z.dotnxdomain.net </a:t>
            </a:r>
            <a:r>
              <a:rPr lang="fr-FR" sz="1400" dirty="0"/>
              <a:t>IN A +</a:t>
            </a:r>
            <a:r>
              <a:rPr lang="fr-FR" sz="1400" dirty="0" smtClean="0"/>
              <a:t>ED</a:t>
            </a:r>
          </a:p>
          <a:p>
            <a:pPr marL="0" indent="0">
              <a:buNone/>
            </a:pPr>
            <a:endParaRPr lang="fr-FR" sz="1400" dirty="0" smtClean="0"/>
          </a:p>
          <a:p>
            <a:pPr marL="0" indent="0">
              <a:buNone/>
            </a:pPr>
            <a:r>
              <a:rPr lang="fr-FR" sz="1400" dirty="0" smtClean="0"/>
              <a:t>2. </a:t>
            </a:r>
            <a:r>
              <a:rPr lang="fr-FR" sz="1400" dirty="0" err="1" smtClean="0"/>
              <a:t>Query</a:t>
            </a:r>
            <a:r>
              <a:rPr lang="fr-FR" sz="1400" dirty="0" smtClean="0"/>
              <a:t> the parent </a:t>
            </a:r>
            <a:r>
              <a:rPr lang="fr-FR" sz="1400" dirty="0" err="1" smtClean="0"/>
              <a:t>domain</a:t>
            </a:r>
            <a:r>
              <a:rPr lang="fr-FR" sz="1400" dirty="0" smtClean="0"/>
              <a:t> for the DS </a:t>
            </a:r>
            <a:r>
              <a:rPr lang="fr-FR" sz="1400" dirty="0" err="1" smtClean="0"/>
              <a:t>resource</a:t>
            </a:r>
            <a:r>
              <a:rPr lang="fr-FR" sz="1400" dirty="0" smtClean="0"/>
              <a:t> record </a:t>
            </a:r>
            <a:endParaRPr lang="fr-FR" sz="1400" dirty="0"/>
          </a:p>
          <a:p>
            <a:pPr marL="0" indent="0">
              <a:buNone/>
            </a:pPr>
            <a:r>
              <a:rPr lang="fr-FR" sz="1400" dirty="0" smtClean="0"/>
              <a:t>	</a:t>
            </a:r>
            <a:r>
              <a:rPr lang="en-US" sz="1400" dirty="0" smtClean="0"/>
              <a:t>query</a:t>
            </a:r>
            <a:r>
              <a:rPr lang="en-US" sz="1400" dirty="0"/>
              <a:t>: </a:t>
            </a:r>
            <a:r>
              <a:rPr lang="en-US" sz="1400" dirty="0" smtClean="0"/>
              <a:t>4f167.z.dotnxdomain.net </a:t>
            </a:r>
            <a:r>
              <a:rPr lang="en-US" sz="1400" dirty="0"/>
              <a:t>IN DS +</a:t>
            </a:r>
            <a:r>
              <a:rPr lang="en-US" sz="1400" dirty="0" smtClean="0"/>
              <a:t>ED</a:t>
            </a:r>
          </a:p>
          <a:p>
            <a:pPr marL="0" indent="0">
              <a:buNone/>
            </a:pPr>
            <a:endParaRPr lang="en-US" sz="1400" dirty="0"/>
          </a:p>
          <a:p>
            <a:pPr marL="0" indent="0">
              <a:buNone/>
            </a:pPr>
            <a:r>
              <a:rPr lang="en-US" sz="1400" dirty="0" smtClean="0"/>
              <a:t>3. Query for the DNSKEY resource record </a:t>
            </a:r>
          </a:p>
          <a:p>
            <a:pPr marL="0" indent="0">
              <a:buNone/>
            </a:pPr>
            <a:r>
              <a:rPr lang="en-US" sz="1400" dirty="0" smtClean="0"/>
              <a:t>	query</a:t>
            </a:r>
            <a:r>
              <a:rPr lang="en-US" sz="1400" dirty="0"/>
              <a:t>: </a:t>
            </a:r>
            <a:r>
              <a:rPr lang="en-US" sz="1400" dirty="0" smtClean="0"/>
              <a:t>4f167.z.dotnxdomain.net </a:t>
            </a:r>
            <a:r>
              <a:rPr lang="en-US" sz="1400" dirty="0"/>
              <a:t>IN DNSKEY </a:t>
            </a:r>
            <a:r>
              <a:rPr lang="en-US" sz="1400" dirty="0" smtClean="0"/>
              <a:t>+ED</a:t>
            </a:r>
            <a:endParaRPr lang="fr-FR" sz="1400" dirty="0" smtClean="0"/>
          </a:p>
          <a:p>
            <a:pPr marL="0" indent="0">
              <a:buNone/>
            </a:pPr>
            <a:endParaRPr lang="fr-FR" sz="1400" dirty="0">
              <a:latin typeface="Menlo Bold"/>
              <a:cs typeface="Menlo Bold"/>
            </a:endParaRPr>
          </a:p>
          <a:p>
            <a:pPr marL="0" indent="0">
              <a:buNone/>
            </a:pPr>
            <a:endParaRPr lang="fr-FR" sz="3600" dirty="0">
              <a:latin typeface="Menlo Bold"/>
              <a:cs typeface="Menlo Bold"/>
            </a:endParaRPr>
          </a:p>
          <a:p>
            <a:endParaRPr lang="en-US" sz="3600" dirty="0"/>
          </a:p>
        </p:txBody>
      </p:sp>
    </p:spTree>
    <p:extLst>
      <p:ext uri="{BB962C8B-B14F-4D97-AF65-F5344CB8AC3E}">
        <p14:creationId xmlns:p14="http://schemas.microsoft.com/office/powerpoint/2010/main" val="2355149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Practice: The DNS is “messy”</a:t>
            </a:r>
            <a:endParaRPr lang="en-US" dirty="0"/>
          </a:p>
        </p:txBody>
      </p:sp>
      <p:sp>
        <p:nvSpPr>
          <p:cNvPr id="3" name="Content Placeholder 2"/>
          <p:cNvSpPr>
            <a:spLocks noGrp="1"/>
          </p:cNvSpPr>
          <p:nvPr>
            <p:ph idx="1"/>
          </p:nvPr>
        </p:nvSpPr>
        <p:spPr/>
        <p:txBody>
          <a:bodyPr>
            <a:normAutofit fontScale="77500" lnSpcReduction="20000"/>
          </a:bodyPr>
          <a:lstStyle/>
          <a:p>
            <a:pPr>
              <a:spcBef>
                <a:spcPts val="1800"/>
              </a:spcBef>
            </a:pPr>
            <a:r>
              <a:rPr lang="en-US" dirty="0" smtClean="0"/>
              <a:t>Clients typically use multiple resolvers, and use local timeouts to repeat the query across these resolvers</a:t>
            </a:r>
          </a:p>
          <a:p>
            <a:pPr>
              <a:spcBef>
                <a:spcPts val="1800"/>
              </a:spcBef>
            </a:pPr>
            <a:r>
              <a:rPr lang="en-US" dirty="0" smtClean="0"/>
              <a:t>Resolvers may use slave farms, so that queries from a common logical resolution process may be presented to the authoritative name server from multiple resolvers, and each slave resolver that directs queries to servers may present only a partial set of validation queries</a:t>
            </a:r>
          </a:p>
          <a:p>
            <a:pPr>
              <a:spcBef>
                <a:spcPts val="1800"/>
              </a:spcBef>
            </a:pPr>
            <a:r>
              <a:rPr lang="en-US" dirty="0" smtClean="0"/>
              <a:t>Resolvers may use forwarding resolvers, and may explicitly request checking disabled to disable the forwarding resolver from performing validation itself</a:t>
            </a:r>
          </a:p>
          <a:p>
            <a:pPr>
              <a:spcBef>
                <a:spcPts val="1800"/>
              </a:spcBef>
            </a:pPr>
            <a:r>
              <a:rPr lang="en-US" dirty="0" smtClean="0"/>
              <a:t>Clients and resolvers have their own independent retry and abandon timers</a:t>
            </a:r>
          </a:p>
        </p:txBody>
      </p:sp>
    </p:spTree>
    <p:extLst>
      <p:ext uri="{BB962C8B-B14F-4D97-AF65-F5344CB8AC3E}">
        <p14:creationId xmlns:p14="http://schemas.microsoft.com/office/powerpoint/2010/main" val="745381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16715</TotalTime>
  <Words>3045</Words>
  <Application>Microsoft Macintosh PowerPoint</Application>
  <PresentationFormat>On-screen Show (4:3)</PresentationFormat>
  <Paragraphs>393</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ECDSA P-256 support in DNSSEC-validating Resolvers</vt:lpstr>
      <vt:lpstr>ECDSA</vt:lpstr>
      <vt:lpstr>ECDSA vs RSS</vt:lpstr>
      <vt:lpstr> So lets use ECDSA for DNSSEC</vt:lpstr>
      <vt:lpstr>The Test Environment</vt:lpstr>
      <vt:lpstr>The Test Environment</vt:lpstr>
      <vt:lpstr>A Naïve View</vt:lpstr>
      <vt:lpstr>Theory: DNSSEC Validation Queries</vt:lpstr>
      <vt:lpstr>Practice: The DNS is “messy”</vt:lpstr>
      <vt:lpstr>DNS Mess!</vt:lpstr>
      <vt:lpstr>DNS Mess!</vt:lpstr>
      <vt:lpstr>First Approach to answering the ECDSA question – Statistical Inference</vt:lpstr>
      <vt:lpstr>Results</vt:lpstr>
      <vt:lpstr>Results</vt:lpstr>
      <vt:lpstr>That’s better than it was…</vt:lpstr>
      <vt:lpstr>Protocol Recognition</vt:lpstr>
      <vt:lpstr>Protocol Recognition</vt:lpstr>
      <vt:lpstr>The Words of the Ancients</vt:lpstr>
      <vt:lpstr>The Words of the Ancients</vt:lpstr>
      <vt:lpstr>DNS resolver failure modes for an unknown signing algorithm</vt:lpstr>
      <vt:lpstr>Hmmm</vt:lpstr>
      <vt:lpstr>Second Approach  to answering the ECC question – DNS + WEB</vt:lpstr>
      <vt:lpstr>Results</vt:lpstr>
      <vt:lpstr>Where?</vt:lpstr>
      <vt:lpstr>Which AS?</vt:lpstr>
      <vt:lpstr>Which Resolver?</vt:lpstr>
      <vt:lpstr>Why?</vt:lpstr>
      <vt:lpstr>PowerPoint Presentation</vt:lpstr>
      <vt:lpstr>Why?</vt:lpstr>
      <vt:lpstr>Is ECDSA a viable crypto algorithm for DNSSEC?</vt:lpstr>
      <vt:lpstr>ECDSA in the (semi-)wild</vt:lpstr>
      <vt:lpstr>Thanks!</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ECC support in DNSSEC-validating Resolvers</dc:title>
  <dc:creator>Geoff Huston</dc:creator>
  <cp:lastModifiedBy>Geoff Huston</cp:lastModifiedBy>
  <cp:revision>109</cp:revision>
  <dcterms:created xsi:type="dcterms:W3CDTF">2014-09-17T08:23:30Z</dcterms:created>
  <dcterms:modified xsi:type="dcterms:W3CDTF">2015-05-09T08:42:43Z</dcterms:modified>
</cp:coreProperties>
</file>